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ppt/charts/chart20.xml" ContentType="application/vnd.openxmlformats-officedocument.drawingml.chart+xml"/>
  <Override PartName="/ppt/charts/chart21.xml" ContentType="application/vnd.openxmlformats-officedocument.drawingml.chart+xml"/>
  <Override PartName="/ppt/charts/chart22.xml" ContentType="application/vnd.openxmlformats-officedocument.drawingml.chart+xml"/>
  <Override PartName="/ppt/charts/chart23.xml" ContentType="application/vnd.openxmlformats-officedocument.drawingml.chart+xml"/>
  <Override PartName="/ppt/charts/chart2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82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DBED569-4797-4DF1-A0F4-6AAB3CD982D8}" styleName="Estilo claro 3 - Acento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DA37D80-6434-44D0-A028-1B22A696006F}" styleName="Estilo claro 3 - Acento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660"/>
  </p:normalViewPr>
  <p:slideViewPr>
    <p:cSldViewPr snapToGrid="0">
      <p:cViewPr>
        <p:scale>
          <a:sx n="66" d="100"/>
          <a:sy n="66" d="100"/>
        </p:scale>
        <p:origin x="894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uario\Desktop\Para%20Erasmus\Encuestas-terminadas%20(2).xls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uario\Desktop\Para%20Erasmus\Encuestas-terminadas%20(2).xls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uario\Desktop\Para%20Erasmus\Encuestas-terminadas%20(2).xls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uario\Desktop\Para%20Erasmus\Encuestas-terminadas%20(2).xls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uario\Desktop\Para%20Erasmus\Encuestas-terminadas%20(2).xls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uario\Desktop\Para%20Erasmus\Encuestas-terminadas%20(2).xls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uario\Desktop\Para%20Erasmus\Encuestas-terminadas%20(2).xls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uario\Desktop\Para%20Erasmus\Encuestas-terminadas%20(2).xls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uario\Desktop\Para%20Erasmus\Encuestas-terminadas%20(2).xls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uario\Desktop\Para%20Erasmus\Encuestas-terminadas%20(2)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uario\Desktop\Para%20Erasmus\Encuestas-terminadas%20(2).xls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uario\Desktop\Para%20Erasmus\Encuestas-terminadas%20(2).xls" TargetMode="Externa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uario\Desktop\Para%20Erasmus\Encuestas-terminadas%20(2).xls" TargetMode="External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uario\Desktop\Para%20Erasmus\Encuestas-terminadas%20(2).xls" TargetMode="External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uario\Desktop\Para%20Erasmus\Encuestas-terminadas%20(2).xls" TargetMode="External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uario\Desktop\Para%20Erasmus\Encuestas-terminadas%20(2)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uario\Desktop\Para%20Erasmus\Encuestas-terminadas%20(2)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uario\Desktop\Para%20Erasmus\Encuestas-terminadas%20(2)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uario\Desktop\Para%20Erasmus\Encuestas-terminadas%20(2)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uario\Desktop\Para%20Erasmus\Encuestas-terminadas%20(2)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uario\Desktop\Para%20Erasmus\Encuestas-terminadas%20(2)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uario\Desktop\Para%20Erasmus\Encuestas-terminadas%20(2).xls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uario\Desktop\Para%20Erasmus\Encuestas-terminadas%20(2)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4.7015889547193566E-2"/>
          <c:y val="0.1438797047878157"/>
          <c:w val="0.8780405262971982"/>
          <c:h val="0.79846600612458729"/>
        </c:manualLayout>
      </c:layout>
      <c:pie3DChart>
        <c:varyColors val="1"/>
        <c:ser>
          <c:idx val="0"/>
          <c:order val="0"/>
          <c:tx>
            <c:strRef>
              <c:f>Hoja2!$A$17</c:f>
              <c:strCache>
                <c:ptCount val="1"/>
                <c:pt idx="0">
                  <c:v>6. ¿Considera que hay muchos inmigrantes en su ciudad?  </c:v>
                </c:pt>
              </c:strCache>
            </c:strRef>
          </c:tx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dPt>
            <c:idx val="0"/>
            <c:bubble3D val="0"/>
          </c:dPt>
          <c:dPt>
            <c:idx val="1"/>
            <c:bubble3D val="0"/>
            <c:spPr>
              <a:solidFill>
                <a:srgbClr val="993366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2"/>
            <c:bubble3D val="0"/>
            <c:spPr>
              <a:solidFill>
                <a:srgbClr val="FFFFCC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3.0223134289516927E-3"/>
                  <c:y val="-8.3661792275965499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600" b="0" i="1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s-ES"/>
                </a:p>
              </c:txPr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9.6864930938276944E-2"/>
                  <c:y val="5.6061782778609445E-2"/>
                </c:manualLayout>
              </c:layout>
              <c:spPr>
                <a:noFill/>
                <a:ln w="25400">
                  <a:noFill/>
                </a:ln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600" b="0" i="1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s-ES"/>
                </a:p>
              </c:txPr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4967465480470599"/>
                      <c:h val="6.5755002039958335E-2"/>
                    </c:manualLayout>
                  </c15:layout>
                </c:ext>
              </c:extLst>
            </c:dLbl>
            <c:dLbl>
              <c:idx val="2"/>
              <c:layout>
                <c:manualLayout>
                  <c:x val="8.1534914664473282E-2"/>
                  <c:y val="-4.8940404978524261E-2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 b="0" i="1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s-E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Hoja2!$H$17:$H$19</c:f>
              <c:strCache>
                <c:ptCount val="3"/>
                <c:pt idx="0">
                  <c:v>NO</c:v>
                </c:pt>
                <c:pt idx="1">
                  <c:v>YES</c:v>
                </c:pt>
                <c:pt idx="2">
                  <c:v>DN/DA</c:v>
                </c:pt>
              </c:strCache>
            </c:strRef>
          </c:cat>
          <c:val>
            <c:numRef>
              <c:f>Hoja2!$L$17:$L$19</c:f>
              <c:numCache>
                <c:formatCode>General</c:formatCode>
                <c:ptCount val="3"/>
                <c:pt idx="0">
                  <c:v>24</c:v>
                </c:pt>
                <c:pt idx="1">
                  <c:v>38</c:v>
                </c:pt>
                <c:pt idx="2">
                  <c:v>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plotVisOnly val="1"/>
    <c:dispBlanksAs val="zero"/>
    <c:showDLblsOverMax val="0"/>
  </c:chart>
  <c:spPr>
    <a:solidFill>
      <a:schemeClr val="accent4">
        <a:lumMod val="20000"/>
        <a:lumOff val="80000"/>
      </a:schemeClr>
    </a:solidFill>
    <a:ln w="3175">
      <a:noFill/>
      <a:prstDash val="solid"/>
    </a:ln>
    <a:effectLst>
      <a:outerShdw blurRad="50800" dist="38100" dir="2700000" algn="tl" rotWithShape="0">
        <a:prstClr val="black">
          <a:alpha val="40000"/>
        </a:prstClr>
      </a:outerShdw>
    </a:effectLst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s-E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4549739274786884E-2"/>
          <c:y val="8.7218464668758447E-2"/>
          <c:w val="0.90653863298431114"/>
          <c:h val="0.82167647436322744"/>
        </c:manualLayout>
      </c:layout>
      <c:pie3DChart>
        <c:varyColors val="1"/>
        <c:ser>
          <c:idx val="0"/>
          <c:order val="0"/>
          <c:tx>
            <c:strRef>
              <c:f>Hoja2!$A$62</c:f>
              <c:strCache>
                <c:ptCount val="1"/>
                <c:pt idx="0">
                  <c:v>15.- Si estás estudiando, ¿tienes esperanzas de completar los estudios</c:v>
                </c:pt>
              </c:strCache>
            </c:strRef>
          </c:tx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dPt>
            <c:idx val="0"/>
            <c:bubble3D val="0"/>
            <c:spPr>
              <a:solidFill>
                <a:srgbClr val="FF66FF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"/>
            <c:bubble3D val="0"/>
            <c:spPr>
              <a:solidFill>
                <a:srgbClr val="00B0F0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2"/>
            <c:bubble3D val="0"/>
            <c:spPr>
              <a:solidFill>
                <a:srgbClr val="FFFF00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-0.20513991823308192"/>
                  <c:y val="0.18516424512871171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4.6571798188874518E-2"/>
                  <c:y val="-0.15426997245179067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6.3820612332902107E-2"/>
                  <c:y val="-3.3057851239669436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 i="1"/>
                </a:pPr>
                <a:endParaRPr lang="es-ES"/>
              </a:p>
            </c:txPr>
            <c:dLblPos val="outEnd"/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Hoja2!$H$62:$H$64</c:f>
              <c:strCache>
                <c:ptCount val="3"/>
                <c:pt idx="0">
                  <c:v>Yes, I am very interested in finishing my studies</c:v>
                </c:pt>
                <c:pt idx="1">
                  <c:v>No, I realise it is very difficult.</c:v>
                </c:pt>
                <c:pt idx="2">
                  <c:v>DN/DA</c:v>
                </c:pt>
              </c:strCache>
            </c:strRef>
          </c:cat>
          <c:val>
            <c:numRef>
              <c:f>Hoja2!$L$62:$L$64</c:f>
              <c:numCache>
                <c:formatCode>General</c:formatCode>
                <c:ptCount val="3"/>
                <c:pt idx="0">
                  <c:v>48</c:v>
                </c:pt>
                <c:pt idx="1">
                  <c:v>17</c:v>
                </c:pt>
                <c:pt idx="2">
                  <c:v>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plotVisOnly val="1"/>
    <c:dispBlanksAs val="zero"/>
    <c:showDLblsOverMax val="0"/>
  </c:chart>
  <c:spPr>
    <a:solidFill>
      <a:schemeClr val="accent4">
        <a:lumMod val="20000"/>
        <a:lumOff val="80000"/>
      </a:schemeClr>
    </a:solidFill>
    <a:ln w="3175">
      <a:noFill/>
      <a:prstDash val="solid"/>
    </a:ln>
    <a:effectLst>
      <a:outerShdw blurRad="50800" dist="38100" dir="2700000" algn="tl" rotWithShape="0">
        <a:prstClr val="black">
          <a:alpha val="40000"/>
        </a:prstClr>
      </a:outerShdw>
    </a:effectLst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s-E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0980077860739589E-2"/>
          <c:y val="0.14090031881727824"/>
          <c:w val="0.93690519327444111"/>
          <c:h val="0.75895909927836913"/>
        </c:manualLayout>
      </c:layout>
      <c:pie3DChart>
        <c:varyColors val="1"/>
        <c:ser>
          <c:idx val="0"/>
          <c:order val="0"/>
          <c:tx>
            <c:strRef>
              <c:f>Hoja2!$A$66</c:f>
              <c:strCache>
                <c:ptCount val="1"/>
                <c:pt idx="0">
                  <c:v>16  Si completas los estudios, ¿tienes esperanzas de encontrar trabajo relacionado con tu formación?</c:v>
                </c:pt>
              </c:strCache>
            </c:strRef>
          </c:tx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dPt>
            <c:idx val="0"/>
            <c:bubble3D val="0"/>
          </c:dPt>
          <c:dPt>
            <c:idx val="1"/>
            <c:bubble3D val="0"/>
            <c:spPr>
              <a:solidFill>
                <a:srgbClr val="993366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2"/>
            <c:bubble3D val="0"/>
            <c:spPr>
              <a:solidFill>
                <a:srgbClr val="FFFFCC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-3.39943342776204E-2"/>
                  <c:y val="0.11806985665253368"/>
                </c:manualLayout>
              </c:layout>
              <c:numFmt formatCode="0%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600" b="0" i="1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s-E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1449369112147098E-2"/>
                  <c:y val="-0.19860344380029418"/>
                </c:manualLayout>
              </c:layout>
              <c:numFmt formatCode="0%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600" b="0" i="1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s-E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151087417188998"/>
                      <c:h val="0.26813186813186812"/>
                    </c:manualLayout>
                  </c15:layout>
                </c:ext>
              </c:extLst>
            </c:dLbl>
            <c:dLbl>
              <c:idx val="2"/>
              <c:layout>
                <c:manualLayout>
                  <c:x val="0.1148636732023228"/>
                  <c:y val="-4.0899887514060741E-2"/>
                </c:manualLayout>
              </c:layout>
              <c:numFmt formatCode="0%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600" b="0" i="1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s-E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0%" sourceLinked="0"/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 b="0" i="1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s-ES"/>
              </a:p>
            </c:txPr>
            <c:dLblPos val="outEnd"/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Hoja2!$H$67:$H$69</c:f>
              <c:strCache>
                <c:ptCount val="3"/>
                <c:pt idx="0">
                  <c:v>Yes</c:v>
                </c:pt>
                <c:pt idx="1">
                  <c:v>No, I believe it is really difficult</c:v>
                </c:pt>
                <c:pt idx="2">
                  <c:v>DN/DA</c:v>
                </c:pt>
              </c:strCache>
            </c:strRef>
          </c:cat>
          <c:val>
            <c:numRef>
              <c:f>Hoja2!$L$67:$L$69</c:f>
              <c:numCache>
                <c:formatCode>General</c:formatCode>
                <c:ptCount val="3"/>
                <c:pt idx="0">
                  <c:v>47</c:v>
                </c:pt>
                <c:pt idx="1">
                  <c:v>19</c:v>
                </c:pt>
                <c:pt idx="2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plotVisOnly val="1"/>
    <c:dispBlanksAs val="zero"/>
    <c:showDLblsOverMax val="0"/>
  </c:chart>
  <c:spPr>
    <a:solidFill>
      <a:schemeClr val="accent4">
        <a:lumMod val="20000"/>
        <a:lumOff val="80000"/>
      </a:schemeClr>
    </a:solidFill>
    <a:ln w="3175">
      <a:noFill/>
      <a:prstDash val="solid"/>
    </a:ln>
    <a:effectLst>
      <a:outerShdw blurRad="50800" dist="38100" dir="2700000" algn="tl" rotWithShape="0">
        <a:prstClr val="black">
          <a:alpha val="40000"/>
        </a:prstClr>
      </a:outerShdw>
    </a:effectLst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s-E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24"/>
      <c:hPercent val="55"/>
      <c:rotY val="44"/>
      <c:depthPercent val="100"/>
      <c:rAngAx val="1"/>
    </c:view3D>
    <c:floor>
      <c:thickness val="0"/>
      <c:spPr>
        <a:solidFill>
          <a:schemeClr val="accent1">
            <a:lumMod val="40000"/>
            <a:lumOff val="60000"/>
          </a:schemeClr>
        </a:solidFill>
        <a:ln w="3175">
          <a:solidFill>
            <a:srgbClr val="000000"/>
          </a:solidFill>
          <a:prstDash val="solid"/>
        </a:ln>
      </c:spPr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5.1548243036784583E-2"/>
          <c:y val="6.4890824817110629E-2"/>
          <c:w val="0.91024186155834996"/>
          <c:h val="0.63661202185792354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Hoja2!$A$71</c:f>
              <c:strCache>
                <c:ptCount val="1"/>
                <c:pt idx="0">
                  <c:v>17Qué piensas de las personas que deben salir de su país por diversos motivos?</c:v>
                </c:pt>
              </c:strCache>
            </c:strRef>
          </c:tx>
          <c:spPr>
            <a:solidFill>
              <a:srgbClr val="FF0066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1.57800844105353E-2"/>
                  <c:y val="-4.7615636160234093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400" b="0" i="1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s-E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2.7963587345889662E-2"/>
                  <c:y val="-9.0680693601824458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400" b="0" i="1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s-E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2.8374842536662226E-2"/>
                  <c:y val="-7.2513015791058955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400" b="0" i="1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s-E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3.7971159167846547E-2"/>
                  <c:y val="-8.3615808269867919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400" b="0" i="1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s-E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 b="0" i="1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Hoja2!$H$72:$H$75</c:f>
              <c:strCache>
                <c:ptCount val="4"/>
                <c:pt idx="0">
                  <c:v>They should be free to do it</c:v>
                </c:pt>
                <c:pt idx="1">
                  <c:v>If they belong to the European Union they could move freely around</c:v>
                </c:pt>
                <c:pt idx="2">
                  <c:v>If they belong to developing countries they should fulfil the requirements</c:v>
                </c:pt>
                <c:pt idx="3">
                  <c:v>DN/DA</c:v>
                </c:pt>
              </c:strCache>
            </c:strRef>
          </c:cat>
          <c:val>
            <c:numRef>
              <c:f>Hoja2!$L$72:$L$75</c:f>
              <c:numCache>
                <c:formatCode>General</c:formatCode>
                <c:ptCount val="4"/>
                <c:pt idx="0">
                  <c:v>38</c:v>
                </c:pt>
                <c:pt idx="1">
                  <c:v>9</c:v>
                </c:pt>
                <c:pt idx="2">
                  <c:v>16</c:v>
                </c:pt>
                <c:pt idx="3">
                  <c:v>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24567960"/>
        <c:axId val="224573056"/>
        <c:axId val="0"/>
      </c:bar3DChart>
      <c:catAx>
        <c:axId val="2245679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400" b="0" i="1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s-ES"/>
          </a:p>
        </c:txPr>
        <c:crossAx val="22457305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2457305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s-ES"/>
          </a:p>
        </c:txPr>
        <c:crossAx val="224567960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chemeClr val="accent4">
        <a:lumMod val="20000"/>
        <a:lumOff val="80000"/>
      </a:schemeClr>
    </a:solidFill>
    <a:ln w="3175">
      <a:noFill/>
      <a:prstDash val="solid"/>
    </a:ln>
    <a:effectLst>
      <a:outerShdw blurRad="50800" dist="38100" dir="2700000" algn="tl" rotWithShape="0">
        <a:prstClr val="black">
          <a:alpha val="40000"/>
        </a:prstClr>
      </a:outerShdw>
    </a:effectLst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s-E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hPercent val="41"/>
      <c:rotY val="20"/>
      <c:depthPercent val="100"/>
      <c:rAngAx val="1"/>
    </c:view3D>
    <c:floor>
      <c:thickness val="0"/>
      <c:spPr>
        <a:solidFill>
          <a:schemeClr val="accent1">
            <a:lumMod val="60000"/>
            <a:lumOff val="40000"/>
          </a:schemeClr>
        </a:solidFill>
        <a:ln w="6350">
          <a:noFill/>
        </a:ln>
      </c:spPr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6.7557314215781164E-2"/>
          <c:y val="8.5798200181460851E-2"/>
          <c:w val="0.90863439505052945"/>
          <c:h val="0.77042501087911808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Hoja2!$A$77</c:f>
              <c:strCache>
                <c:ptCount val="1"/>
                <c:pt idx="0">
                  <c:v>18    Qué piensas de las personas que sienten odio hacia el inmigrante?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1.2660276241089313E-2"/>
                  <c:y val="-4.6741508796548925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600" b="0" i="1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s-E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8943023940077963E-2"/>
                  <c:y val="-7.9933473662326893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600" b="0" i="1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s-E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6517076401035724E-2"/>
                  <c:y val="-6.9301733322938652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600" b="0" i="1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s-E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1.7227430449402337E-2"/>
                  <c:y val="-6.1256204360593536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600" b="0" i="1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s-E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 b="0" i="1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Hoja2!$H$78:$H$81</c:f>
              <c:strCache>
                <c:ptCount val="4"/>
                <c:pt idx="0">
                  <c:v>They are complete ignorants</c:v>
                </c:pt>
                <c:pt idx="1">
                  <c:v>They feel mistrust them</c:v>
                </c:pt>
                <c:pt idx="2">
                  <c:v>They don’t understand the immigration problem</c:v>
                </c:pt>
                <c:pt idx="3">
                  <c:v>They are racists</c:v>
                </c:pt>
              </c:strCache>
            </c:strRef>
          </c:cat>
          <c:val>
            <c:numRef>
              <c:f>Hoja2!$L$78:$L$81</c:f>
              <c:numCache>
                <c:formatCode>General</c:formatCode>
                <c:ptCount val="4"/>
                <c:pt idx="0">
                  <c:v>29</c:v>
                </c:pt>
                <c:pt idx="1">
                  <c:v>15</c:v>
                </c:pt>
                <c:pt idx="2">
                  <c:v>8</c:v>
                </c:pt>
                <c:pt idx="3">
                  <c:v>19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38075216"/>
        <c:axId val="338077176"/>
        <c:axId val="0"/>
      </c:bar3DChart>
      <c:catAx>
        <c:axId val="3380752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0" vert="horz" anchor="ctr" anchorCtr="0"/>
          <a:lstStyle/>
          <a:p>
            <a:pPr>
              <a:defRPr sz="1600" b="0" i="1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s-ES"/>
          </a:p>
        </c:txPr>
        <c:crossAx val="33807717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3807717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s-ES"/>
          </a:p>
        </c:txPr>
        <c:crossAx val="338075216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chemeClr val="accent4">
        <a:lumMod val="20000"/>
        <a:lumOff val="80000"/>
      </a:schemeClr>
    </a:solidFill>
    <a:ln w="3175">
      <a:noFill/>
      <a:prstDash val="solid"/>
    </a:ln>
    <a:effectLst>
      <a:outerShdw blurRad="50800" dist="38100" dir="2700000" algn="tl" rotWithShape="0">
        <a:prstClr val="black">
          <a:alpha val="40000"/>
        </a:prstClr>
      </a:outerShdw>
    </a:effectLst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s-E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hPercent val="43"/>
      <c:rotY val="20"/>
      <c:depthPercent val="100"/>
      <c:rAngAx val="1"/>
    </c:view3D>
    <c:floor>
      <c:thickness val="0"/>
      <c:spPr>
        <a:solidFill>
          <a:srgbClr val="CCFFCC"/>
        </a:solidFill>
        <a:ln w="6350">
          <a:noFill/>
        </a:ln>
      </c:spPr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8.1731509026413393E-2"/>
          <c:y val="7.4432235143228068E-2"/>
          <c:w val="0.88875837935660384"/>
          <c:h val="0.75534823632873893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Hoja2!$A$83</c:f>
              <c:strCache>
                <c:ptCount val="1"/>
                <c:pt idx="0">
                  <c:v>19¿Crees que hay grupos sociales que reciben poca atención por parte del Estado como los inmigrantes, los parados, los pobres, etc?</c:v>
                </c:pt>
              </c:strCache>
            </c:strRef>
          </c:tx>
          <c:spPr>
            <a:solidFill>
              <a:srgbClr val="99CC00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8.7621164969547694E-3"/>
                  <c:y val="-2.9256945925698524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800" b="0" i="1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s-E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3705423402772199E-2"/>
                  <c:y val="-5.3353075255458293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800" b="0" i="1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s-E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4014647197740648E-2"/>
                  <c:y val="-7.5418045057686789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800" b="0" i="1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s-E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1.2118877336986023E-2"/>
                  <c:y val="-5.4957862475750907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800" b="0" i="1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s-E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1.4099079524946601E-2"/>
                  <c:y val="-6.038213785916452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800" b="0" i="1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s-E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800" b="0" i="1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Hoja2!$H$84:$H$88</c:f>
              <c:strCache>
                <c:ptCount val="5"/>
                <c:pt idx="0">
                  <c:v>Those who are in need </c:v>
                </c:pt>
                <c:pt idx="1">
                  <c:v>Social protection should be reduced</c:v>
                </c:pt>
                <c:pt idx="2">
                  <c:v>Social protection should be increase only for locals</c:v>
                </c:pt>
                <c:pt idx="3">
                  <c:v>It should be increased for everybody</c:v>
                </c:pt>
                <c:pt idx="4">
                  <c:v>DN/ DA</c:v>
                </c:pt>
              </c:strCache>
            </c:strRef>
          </c:cat>
          <c:val>
            <c:numRef>
              <c:f>Hoja2!$L$84:$L$88</c:f>
              <c:numCache>
                <c:formatCode>General</c:formatCode>
                <c:ptCount val="5"/>
                <c:pt idx="0">
                  <c:v>24</c:v>
                </c:pt>
                <c:pt idx="1">
                  <c:v>7</c:v>
                </c:pt>
                <c:pt idx="2">
                  <c:v>15</c:v>
                </c:pt>
                <c:pt idx="3">
                  <c:v>13</c:v>
                </c:pt>
                <c:pt idx="4">
                  <c:v>12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36765152"/>
        <c:axId val="336769464"/>
        <c:axId val="0"/>
      </c:bar3DChart>
      <c:catAx>
        <c:axId val="3367651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800" b="0" i="1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s-ES"/>
          </a:p>
        </c:txPr>
        <c:crossAx val="33676946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3676946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s-ES"/>
          </a:p>
        </c:txPr>
        <c:crossAx val="336765152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chemeClr val="accent4">
        <a:lumMod val="20000"/>
        <a:lumOff val="80000"/>
      </a:schemeClr>
    </a:solidFill>
    <a:ln w="3175">
      <a:noFill/>
      <a:prstDash val="solid"/>
    </a:ln>
    <a:effectLst>
      <a:outerShdw blurRad="50800" dist="38100" dir="2700000" algn="tl" rotWithShape="0">
        <a:prstClr val="black">
          <a:alpha val="40000"/>
        </a:prstClr>
      </a:outerShdw>
    </a:effectLst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s-ES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hPercent val="37"/>
      <c:rotY val="20"/>
      <c:depthPercent val="100"/>
      <c:rAngAx val="1"/>
    </c:view3D>
    <c:floor>
      <c:thickness val="0"/>
      <c:spPr>
        <a:solidFill>
          <a:schemeClr val="accent1">
            <a:lumMod val="40000"/>
            <a:lumOff val="60000"/>
          </a:schemeClr>
        </a:solidFill>
        <a:ln w="3175">
          <a:solidFill>
            <a:srgbClr val="000000"/>
          </a:solidFill>
          <a:prstDash val="solid"/>
        </a:ln>
      </c:spPr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7.8705685892599159E-2"/>
          <c:y val="8.8800437725970668E-2"/>
          <c:w val="0.903183070417098"/>
          <c:h val="0.79285646762186091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Hoja2!$A$90</c:f>
              <c:strCache>
                <c:ptCount val="1"/>
                <c:pt idx="0">
                  <c:v>20- En tu tiempo libre,¿ cuántas horas dedicas a ver la TV al día?  </c:v>
                </c:pt>
              </c:strCache>
            </c:strRef>
          </c:tx>
          <c:spPr>
            <a:solidFill>
              <a:srgbClr val="FFFF99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1.7689677535456805E-2"/>
                  <c:y val="-7.5978195033313128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600" b="0" i="1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s-E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9882585828129851E-2"/>
                  <c:y val="-8.0735218748544058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600" b="0" i="1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s-E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2.2075358303368597E-2"/>
                  <c:y val="-8.2875646461352037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600" b="0" i="1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s-E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 b="0" i="1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Hoja2!$H$91:$H$93</c:f>
              <c:strCache>
                <c:ptCount val="3"/>
                <c:pt idx="0">
                  <c:v>0-2 hours</c:v>
                </c:pt>
                <c:pt idx="1">
                  <c:v>2-4 hours</c:v>
                </c:pt>
                <c:pt idx="2">
                  <c:v>More than 5</c:v>
                </c:pt>
              </c:strCache>
            </c:strRef>
          </c:cat>
          <c:val>
            <c:numRef>
              <c:f>Hoja2!$L$91:$L$93</c:f>
              <c:numCache>
                <c:formatCode>General</c:formatCode>
                <c:ptCount val="3"/>
                <c:pt idx="0">
                  <c:v>34</c:v>
                </c:pt>
                <c:pt idx="1">
                  <c:v>25</c:v>
                </c:pt>
                <c:pt idx="2">
                  <c:v>11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41599336"/>
        <c:axId val="341593848"/>
        <c:axId val="0"/>
      </c:bar3DChart>
      <c:catAx>
        <c:axId val="3415993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600" b="0" i="1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s-ES"/>
          </a:p>
        </c:txPr>
        <c:crossAx val="34159384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4159384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s-ES"/>
          </a:p>
        </c:txPr>
        <c:crossAx val="341599336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chemeClr val="accent4">
        <a:lumMod val="20000"/>
        <a:lumOff val="80000"/>
      </a:schemeClr>
    </a:solidFill>
    <a:ln w="3175">
      <a:noFill/>
      <a:prstDash val="solid"/>
    </a:ln>
    <a:effectLst>
      <a:outerShdw blurRad="50800" dist="38100" dir="2700000" algn="tl" rotWithShape="0">
        <a:prstClr val="black">
          <a:alpha val="40000"/>
        </a:prstClr>
      </a:outerShdw>
    </a:effectLst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s-ES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hPercent val="39"/>
      <c:rotY val="20"/>
      <c:depthPercent val="100"/>
      <c:rAngAx val="1"/>
    </c:view3D>
    <c:floor>
      <c:thickness val="0"/>
      <c:spPr>
        <a:solidFill>
          <a:srgbClr val="CCFFCC"/>
        </a:solidFill>
        <a:ln w="6350">
          <a:noFill/>
        </a:ln>
      </c:spPr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8.7136546956020744E-2"/>
          <c:y val="9.0351323345369813E-2"/>
          <c:w val="0.86595329897559115"/>
          <c:h val="0.73131278376254771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Hoja2!$A$95</c:f>
              <c:strCache>
                <c:ptCount val="1"/>
                <c:pt idx="0">
                  <c:v>21- ¿Cuánto tiempo dedicas al móvil y/o al ordenador?</c:v>
                </c:pt>
              </c:strCache>
            </c:strRef>
          </c:tx>
          <c:spPr>
            <a:solidFill>
              <a:srgbClr val="FFFF99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1.559842974870157E-2"/>
                  <c:y val="-8.173780558865959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800" b="0" i="1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s-E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7895820596177059E-2"/>
                  <c:y val="-9.6263256493562765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800" b="0" i="1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s-E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9633610673229995E-2"/>
                  <c:y val="-0.11436939597616425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800" b="0" i="1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s-E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800" b="0" i="1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Hoja2!$H$96:$H$98</c:f>
              <c:strCache>
                <c:ptCount val="3"/>
                <c:pt idx="0">
                  <c:v>All the time</c:v>
                </c:pt>
                <c:pt idx="1">
                  <c:v>Sometimes</c:v>
                </c:pt>
                <c:pt idx="2">
                  <c:v>Seldom</c:v>
                </c:pt>
              </c:strCache>
            </c:strRef>
          </c:cat>
          <c:val>
            <c:numRef>
              <c:f>Hoja2!$L$96:$L$98</c:f>
              <c:numCache>
                <c:formatCode>General</c:formatCode>
                <c:ptCount val="3"/>
                <c:pt idx="0">
                  <c:v>43</c:v>
                </c:pt>
                <c:pt idx="1">
                  <c:v>23</c:v>
                </c:pt>
                <c:pt idx="2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41595024"/>
        <c:axId val="341595808"/>
        <c:axId val="0"/>
      </c:bar3DChart>
      <c:catAx>
        <c:axId val="3415950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800" b="0" i="1" u="none" strike="noStrike" baseline="0">
                <a:solidFill>
                  <a:srgbClr val="000000"/>
                </a:solidFill>
                <a:latin typeface="+mn-lt"/>
                <a:ea typeface="Arial"/>
                <a:cs typeface="Arial"/>
              </a:defRPr>
            </a:pPr>
            <a:endParaRPr lang="es-ES"/>
          </a:p>
        </c:txPr>
        <c:crossAx val="34159580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4159580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s-ES"/>
          </a:p>
        </c:txPr>
        <c:crossAx val="341595024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chemeClr val="accent4">
        <a:lumMod val="20000"/>
        <a:lumOff val="80000"/>
      </a:schemeClr>
    </a:solidFill>
    <a:ln w="3175">
      <a:noFill/>
      <a:prstDash val="solid"/>
    </a:ln>
    <a:effectLst>
      <a:outerShdw blurRad="50800" dist="38100" dir="2700000" algn="tl" rotWithShape="0">
        <a:prstClr val="black">
          <a:alpha val="40000"/>
        </a:prstClr>
      </a:outerShdw>
    </a:effectLst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s-ES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hPercent val="36"/>
      <c:rotY val="20"/>
      <c:depthPercent val="100"/>
      <c:rAngAx val="1"/>
    </c:view3D>
    <c:floor>
      <c:thickness val="0"/>
      <c:spPr>
        <a:solidFill>
          <a:srgbClr val="CCFFFF"/>
        </a:solidFill>
        <a:ln w="6350">
          <a:noFill/>
        </a:ln>
      </c:spPr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3.9807078142921129E-2"/>
          <c:y val="9.0934603244179957E-2"/>
          <c:w val="0.96019292185707883"/>
          <c:h val="0.77681450413206099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Hoja2!$A$100</c:f>
              <c:strCache>
                <c:ptCount val="1"/>
                <c:pt idx="0">
                  <c:v>22 ¿Qué redes sociales utilizas?</c:v>
                </c:pt>
              </c:strCache>
            </c:strRef>
          </c:tx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1.3433430782342382E-2"/>
                  <c:y val="-5.2239357654257718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600" b="0" i="1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s-E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4569407802032475E-2"/>
                  <c:y val="-6.6668219726972067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600" b="0" i="1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s-E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5705520639156867E-2"/>
                  <c:y val="-4.4752053922253787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600" b="0" i="1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s-E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1.7221107387449752E-2"/>
                  <c:y val="-7.3973815403252097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600" b="0" i="1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s-E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 b="0" i="1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Hoja2!$H$101:$H$104</c:f>
              <c:strCache>
                <c:ptCount val="4"/>
                <c:pt idx="0">
                  <c:v>Facebook, twiter, instagram, etc.</c:v>
                </c:pt>
                <c:pt idx="1">
                  <c:v>E-mails only</c:v>
                </c:pt>
                <c:pt idx="2">
                  <c:v>All of them</c:v>
                </c:pt>
                <c:pt idx="3">
                  <c:v>None</c:v>
                </c:pt>
              </c:strCache>
            </c:strRef>
          </c:cat>
          <c:val>
            <c:numRef>
              <c:f>Hoja2!$L$101:$L$104</c:f>
              <c:numCache>
                <c:formatCode>General</c:formatCode>
                <c:ptCount val="4"/>
                <c:pt idx="0">
                  <c:v>30</c:v>
                </c:pt>
                <c:pt idx="1">
                  <c:v>10</c:v>
                </c:pt>
                <c:pt idx="2">
                  <c:v>25</c:v>
                </c:pt>
                <c:pt idx="3">
                  <c:v>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36769072"/>
        <c:axId val="336763584"/>
        <c:axId val="0"/>
      </c:bar3DChart>
      <c:catAx>
        <c:axId val="3367690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600" b="0" i="1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s-ES"/>
          </a:p>
        </c:txPr>
        <c:crossAx val="33676358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3676358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s-ES"/>
          </a:p>
        </c:txPr>
        <c:crossAx val="336769072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chemeClr val="accent4">
        <a:lumMod val="20000"/>
        <a:lumOff val="80000"/>
      </a:schemeClr>
    </a:solidFill>
    <a:ln w="3175">
      <a:noFill/>
      <a:prstDash val="solid"/>
    </a:ln>
    <a:effectLst>
      <a:outerShdw blurRad="50800" dist="38100" dir="2700000" algn="tl" rotWithShape="0">
        <a:prstClr val="black">
          <a:alpha val="40000"/>
        </a:prstClr>
      </a:outerShdw>
    </a:effectLst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s-ES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4446852361733946E-2"/>
          <c:y val="5.6041152695839633E-2"/>
          <c:w val="0.96700789211301286"/>
          <c:h val="0.89452754145055347"/>
        </c:manualLayout>
      </c:layout>
      <c:pie3DChart>
        <c:varyColors val="1"/>
        <c:ser>
          <c:idx val="0"/>
          <c:order val="0"/>
          <c:tx>
            <c:strRef>
              <c:f>Hoja2!$A$106</c:f>
              <c:strCache>
                <c:ptCount val="1"/>
                <c:pt idx="0">
                  <c:v>23) En caso de vivir con tus padres, ¿Cuántos sois en tu familia, incluyéndote a tí? Indica número.</c:v>
                </c:pt>
              </c:strCache>
            </c:strRef>
          </c:tx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dPt>
            <c:idx val="0"/>
            <c:bubble3D val="0"/>
            <c:spPr>
              <a:solidFill>
                <a:srgbClr val="FFFF00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"/>
            <c:bubble3D val="0"/>
            <c:spPr>
              <a:solidFill>
                <a:schemeClr val="accent6">
                  <a:lumMod val="75000"/>
                </a:schemeClr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2"/>
            <c:bubble3D val="0"/>
            <c:spPr>
              <a:solidFill>
                <a:srgbClr val="FF3399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3"/>
            <c:bubble3D val="0"/>
            <c:spPr>
              <a:solidFill>
                <a:srgbClr val="CCFFFF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3.2026970080067427E-2"/>
                  <c:y val="-2.7613412228796843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8.4281500210703752E-3"/>
                  <c:y val="-6.3116370808678532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4.214075010535194E-2"/>
                  <c:y val="2.7613412228796701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6.277463923454786E-2"/>
                  <c:y val="-9.5576996812932469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2000" i="1"/>
                </a:pPr>
                <a:endParaRPr lang="es-ES"/>
              </a:p>
            </c:txPr>
            <c:dLblPos val="outEnd"/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Hoja2!$H$107:$H$110</c:f>
              <c:strCache>
                <c:ptCount val="4"/>
                <c:pt idx="0">
                  <c:v>2</c:v>
                </c:pt>
                <c:pt idx="1">
                  <c:v>3</c:v>
                </c:pt>
                <c:pt idx="2">
                  <c:v>4</c:v>
                </c:pt>
                <c:pt idx="3">
                  <c:v>5 or more</c:v>
                </c:pt>
              </c:strCache>
            </c:strRef>
          </c:cat>
          <c:val>
            <c:numRef>
              <c:f>Hoja2!$L$107:$L$110</c:f>
              <c:numCache>
                <c:formatCode>General</c:formatCode>
                <c:ptCount val="4"/>
                <c:pt idx="0">
                  <c:v>4</c:v>
                </c:pt>
                <c:pt idx="1">
                  <c:v>17</c:v>
                </c:pt>
                <c:pt idx="2">
                  <c:v>27</c:v>
                </c:pt>
                <c:pt idx="3">
                  <c:v>18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plotVisOnly val="1"/>
    <c:dispBlanksAs val="zero"/>
    <c:showDLblsOverMax val="0"/>
  </c:chart>
  <c:spPr>
    <a:solidFill>
      <a:schemeClr val="accent4">
        <a:lumMod val="20000"/>
        <a:lumOff val="80000"/>
      </a:schemeClr>
    </a:solidFill>
    <a:ln w="3175">
      <a:noFill/>
      <a:prstDash val="solid"/>
    </a:ln>
    <a:effectLst>
      <a:outerShdw blurRad="50800" dist="38100" dir="2700000" algn="tl" rotWithShape="0">
        <a:prstClr val="black">
          <a:alpha val="40000"/>
        </a:prstClr>
      </a:outerShdw>
    </a:effectLst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s-ES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5.7399385386806487E-2"/>
          <c:y val="0.10192864088606343"/>
          <c:w val="0.86459674161999445"/>
          <c:h val="0.83394673930483687"/>
        </c:manualLayout>
      </c:layout>
      <c:pie3DChart>
        <c:varyColors val="1"/>
        <c:ser>
          <c:idx val="0"/>
          <c:order val="0"/>
          <c:tx>
            <c:strRef>
              <c:f>Hoja2!$A$112</c:f>
              <c:strCache>
                <c:ptCount val="1"/>
                <c:pt idx="0">
                  <c:v>24.-Dirías que existe una situación económica…</c:v>
                </c:pt>
              </c:strCache>
            </c:strRef>
          </c:tx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dPt>
            <c:idx val="0"/>
            <c:bubble3D val="0"/>
            <c:spPr>
              <a:solidFill>
                <a:srgbClr val="CCFFCC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"/>
            <c:bubble3D val="0"/>
            <c:spPr>
              <a:solidFill>
                <a:srgbClr val="FF99CC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2"/>
            <c:bubble3D val="0"/>
            <c:spPr>
              <a:solidFill>
                <a:srgbClr val="FFFFCC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-1.5523932729624839E-2"/>
                  <c:y val="7.4950690335305714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3.6222509702457946E-2"/>
                  <c:y val="-0.13017751479289943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0.1776627856834842"/>
                  <c:y val="-4.7337278106508875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 i="1"/>
                </a:pPr>
                <a:endParaRPr lang="es-ES"/>
              </a:p>
            </c:txPr>
            <c:dLblPos val="outEnd"/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Hoja2!$H$113:$H$115</c:f>
              <c:strCache>
                <c:ptCount val="3"/>
                <c:pt idx="0">
                  <c:v>Good</c:v>
                </c:pt>
                <c:pt idx="1">
                  <c:v>Regular, (pensioners  unemployed)</c:v>
                </c:pt>
                <c:pt idx="2">
                  <c:v>Bad (unemployed relative with no income)</c:v>
                </c:pt>
              </c:strCache>
            </c:strRef>
          </c:cat>
          <c:val>
            <c:numRef>
              <c:f>Hoja2!$L$113:$L$115</c:f>
              <c:numCache>
                <c:formatCode>General</c:formatCode>
                <c:ptCount val="3"/>
                <c:pt idx="0">
                  <c:v>48</c:v>
                </c:pt>
                <c:pt idx="1">
                  <c:v>20</c:v>
                </c:pt>
                <c:pt idx="2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plotVisOnly val="1"/>
    <c:dispBlanksAs val="zero"/>
    <c:showDLblsOverMax val="0"/>
  </c:chart>
  <c:spPr>
    <a:solidFill>
      <a:schemeClr val="accent4">
        <a:lumMod val="20000"/>
        <a:lumOff val="80000"/>
      </a:schemeClr>
    </a:solidFill>
    <a:ln w="3175">
      <a:noFill/>
      <a:prstDash val="solid"/>
    </a:ln>
    <a:effectLst>
      <a:outerShdw blurRad="50800" dist="38100" dir="2700000" algn="tl" rotWithShape="0">
        <a:prstClr val="black">
          <a:alpha val="40000"/>
        </a:prstClr>
      </a:outerShdw>
    </a:effectLst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s-E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9016817593790428"/>
          <c:y val="0.18047337278106509"/>
          <c:w val="0.62225097024579556"/>
          <c:h val="0.5650887573964497"/>
        </c:manualLayout>
      </c:layout>
      <c:pie3DChart>
        <c:varyColors val="1"/>
        <c:ser>
          <c:idx val="0"/>
          <c:order val="0"/>
          <c:tx>
            <c:strRef>
              <c:f>Hoja2!$A$21</c:f>
              <c:strCache>
                <c:ptCount val="1"/>
                <c:pt idx="0">
                  <c:v>7¿Ha sentido algun sentimiento de enemistad o desconfianza hacia personas por ser inmigrantes?</c:v>
                </c:pt>
              </c:strCache>
            </c:strRef>
          </c:tx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dPt>
            <c:idx val="0"/>
            <c:bubble3D val="0"/>
          </c:dPt>
          <c:dPt>
            <c:idx val="1"/>
            <c:bubble3D val="0"/>
            <c:spPr>
              <a:solidFill>
                <a:srgbClr val="993366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2"/>
            <c:bubble3D val="0"/>
            <c:spPr>
              <a:solidFill>
                <a:srgbClr val="FFFFCC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3"/>
            <c:bubble3D val="0"/>
            <c:spPr>
              <a:solidFill>
                <a:srgbClr val="CCFFFF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7.1816306558433671E-2"/>
                  <c:y val="-6.6656894686258988E-2"/>
                </c:manualLayout>
              </c:layout>
              <c:spPr>
                <a:noFill/>
                <a:ln w="25400">
                  <a:noFill/>
                </a:ln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600" b="0" i="1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s-ES"/>
                </a:p>
              </c:txPr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9616637956795716"/>
                      <c:h val="0.14901826856625905"/>
                    </c:manualLayout>
                  </c15:layout>
                </c:ext>
              </c:extLst>
            </c:dLbl>
            <c:dLbl>
              <c:idx val="1"/>
              <c:layout>
                <c:manualLayout>
                  <c:x val="-7.5093643911777848E-3"/>
                  <c:y val="7.6466653368713944E-2"/>
                </c:manualLayout>
              </c:layout>
              <c:spPr>
                <a:noFill/>
                <a:ln w="25400">
                  <a:noFill/>
                </a:ln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600" b="0" i="1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s-ES"/>
                </a:p>
              </c:txPr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7527205680766461"/>
                      <c:h val="0.15770666731141589"/>
                    </c:manualLayout>
                  </c15:layout>
                </c:ext>
              </c:extLst>
            </c:dLbl>
            <c:dLbl>
              <c:idx val="2"/>
              <c:layout>
                <c:manualLayout>
                  <c:x val="-0.14695302377155386"/>
                  <c:y val="3.8290879829133193E-2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2.0973288149107944E-2"/>
                  <c:y val="-0.10925704487512126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 b="0" i="1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s-E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Hoja2!$H$22:$H$25</c:f>
              <c:strCache>
                <c:ptCount val="4"/>
                <c:pt idx="0">
                  <c:v>Yes, Always</c:v>
                </c:pt>
                <c:pt idx="1">
                  <c:v>Sometimes</c:v>
                </c:pt>
                <c:pt idx="2">
                  <c:v>Seldom</c:v>
                </c:pt>
                <c:pt idx="3">
                  <c:v>Never</c:v>
                </c:pt>
              </c:strCache>
            </c:strRef>
          </c:cat>
          <c:val>
            <c:numRef>
              <c:f>Hoja2!$L$22:$L$25</c:f>
              <c:numCache>
                <c:formatCode>General</c:formatCode>
                <c:ptCount val="4"/>
                <c:pt idx="0">
                  <c:v>12</c:v>
                </c:pt>
                <c:pt idx="1">
                  <c:v>14</c:v>
                </c:pt>
                <c:pt idx="2">
                  <c:v>20</c:v>
                </c:pt>
                <c:pt idx="3">
                  <c:v>25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plotVisOnly val="1"/>
    <c:dispBlanksAs val="zero"/>
    <c:showDLblsOverMax val="0"/>
  </c:chart>
  <c:spPr>
    <a:solidFill>
      <a:schemeClr val="accent4">
        <a:lumMod val="20000"/>
        <a:lumOff val="80000"/>
      </a:schemeClr>
    </a:solidFill>
    <a:ln w="3175">
      <a:noFill/>
      <a:prstDash val="solid"/>
    </a:ln>
    <a:effectLst>
      <a:outerShdw blurRad="50800" dist="38100" dir="2700000" algn="tl" rotWithShape="0">
        <a:prstClr val="black">
          <a:alpha val="40000"/>
        </a:prstClr>
      </a:outerShdw>
    </a:effectLst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s-ES"/>
    </a:p>
  </c:txPr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4.1171657065303215E-2"/>
          <c:y val="9.7251319035030467E-2"/>
          <c:w val="0.91553321489276207"/>
          <c:h val="0.84385883233096415"/>
        </c:manualLayout>
      </c:layout>
      <c:pie3DChart>
        <c:varyColors val="1"/>
        <c:ser>
          <c:idx val="0"/>
          <c:order val="0"/>
          <c:tx>
            <c:strRef>
              <c:f>Hoja2!$A$118</c:f>
              <c:strCache>
                <c:ptCount val="1"/>
                <c:pt idx="0">
                  <c:v>25.- ¿ Has visto alguna agresión física o verbal a una mujer?</c:v>
                </c:pt>
              </c:strCache>
            </c:strRef>
          </c:tx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dPt>
            <c:idx val="0"/>
            <c:bubble3D val="0"/>
            <c:spPr>
              <a:solidFill>
                <a:schemeClr val="accent4">
                  <a:lumMod val="40000"/>
                  <a:lumOff val="60000"/>
                </a:schemeClr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2"/>
            <c:bubble3D val="0"/>
            <c:spPr>
              <a:solidFill>
                <a:srgbClr val="FF3399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-0.15095538441755751"/>
                  <c:y val="0.12515121013356778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5.6853326598820357E-2"/>
                  <c:y val="-8.9393721523976927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7.2537002901943218E-2"/>
                  <c:y val="-4.0865701268103738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 i="1"/>
                </a:pPr>
                <a:endParaRPr lang="es-ES"/>
              </a:p>
            </c:txPr>
            <c:dLblPos val="outEnd"/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Hoja2!$H$119:$H$121</c:f>
              <c:strCache>
                <c:ptCount val="3"/>
                <c:pt idx="0">
                  <c:v>YES</c:v>
                </c:pt>
                <c:pt idx="1">
                  <c:v>NO</c:v>
                </c:pt>
                <c:pt idx="2">
                  <c:v>DN/DA</c:v>
                </c:pt>
              </c:strCache>
            </c:strRef>
          </c:cat>
          <c:val>
            <c:numRef>
              <c:f>Hoja2!$L$119:$L$121</c:f>
              <c:numCache>
                <c:formatCode>General</c:formatCode>
                <c:ptCount val="3"/>
                <c:pt idx="0">
                  <c:v>44</c:v>
                </c:pt>
                <c:pt idx="1">
                  <c:v>24</c:v>
                </c:pt>
                <c:pt idx="2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plotVisOnly val="1"/>
    <c:dispBlanksAs val="zero"/>
    <c:showDLblsOverMax val="0"/>
  </c:chart>
  <c:spPr>
    <a:solidFill>
      <a:schemeClr val="accent4">
        <a:lumMod val="20000"/>
        <a:lumOff val="80000"/>
      </a:schemeClr>
    </a:solidFill>
    <a:ln w="3175">
      <a:noFill/>
      <a:prstDash val="solid"/>
    </a:ln>
    <a:effectLst>
      <a:outerShdw blurRad="50800" dist="38100" dir="2700000" algn="tl" rotWithShape="0">
        <a:prstClr val="black">
          <a:alpha val="40000"/>
        </a:prstClr>
      </a:outerShdw>
    </a:effectLst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s-ES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5.1252611888562671E-2"/>
          <c:y val="0.10045004957855624"/>
          <c:w val="0.89871071829063909"/>
          <c:h val="0.81577416587541607"/>
        </c:manualLayout>
      </c:layout>
      <c:pie3DChart>
        <c:varyColors val="1"/>
        <c:ser>
          <c:idx val="0"/>
          <c:order val="0"/>
          <c:tx>
            <c:strRef>
              <c:f>Hoja2!$A$123</c:f>
              <c:strCache>
                <c:ptCount val="1"/>
                <c:pt idx="0">
                  <c:v>26. ¿Has actuado en defensa de la persona agredida?</c:v>
                </c:pt>
              </c:strCache>
            </c:strRef>
          </c:tx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dPt>
            <c:idx val="0"/>
            <c:bubble3D val="0"/>
            <c:spPr>
              <a:solidFill>
                <a:schemeClr val="accent2">
                  <a:lumMod val="20000"/>
                  <a:lumOff val="80000"/>
                </a:schemeClr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"/>
            <c:bubble3D val="0"/>
            <c:spPr>
              <a:solidFill>
                <a:srgbClr val="FF0000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2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-0.1383992315756955"/>
                  <c:y val="-0.13323229485297319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.10328377333064137"/>
                  <c:y val="0.12162543520516941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4.3122035360068998E-2"/>
                  <c:y val="-5.5226824457593686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 i="1"/>
                </a:pPr>
                <a:endParaRPr lang="es-ES"/>
              </a:p>
            </c:txPr>
            <c:dLblPos val="outEnd"/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Hoja2!$H$124:$H$126</c:f>
              <c:strCache>
                <c:ptCount val="3"/>
                <c:pt idx="0">
                  <c:v>YES</c:v>
                </c:pt>
                <c:pt idx="1">
                  <c:v>NO</c:v>
                </c:pt>
                <c:pt idx="2">
                  <c:v>DN/DA</c:v>
                </c:pt>
              </c:strCache>
            </c:strRef>
          </c:cat>
          <c:val>
            <c:numRef>
              <c:f>Hoja2!$L$124:$L$126</c:f>
              <c:numCache>
                <c:formatCode>General</c:formatCode>
                <c:ptCount val="3"/>
                <c:pt idx="0">
                  <c:v>31</c:v>
                </c:pt>
                <c:pt idx="1">
                  <c:v>34</c:v>
                </c:pt>
                <c:pt idx="2">
                  <c:v>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plotVisOnly val="1"/>
    <c:dispBlanksAs val="zero"/>
    <c:showDLblsOverMax val="0"/>
  </c:chart>
  <c:spPr>
    <a:solidFill>
      <a:schemeClr val="accent4">
        <a:lumMod val="20000"/>
        <a:lumOff val="80000"/>
      </a:schemeClr>
    </a:solidFill>
    <a:ln w="3175">
      <a:noFill/>
      <a:prstDash val="solid"/>
    </a:ln>
    <a:effectLst>
      <a:outerShdw blurRad="50800" dist="38100" dir="2700000" algn="tl" rotWithShape="0">
        <a:prstClr val="black">
          <a:alpha val="40000"/>
        </a:prstClr>
      </a:outerShdw>
    </a:effectLst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s-ES"/>
    </a:p>
  </c:tx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8334925453157767E-2"/>
          <c:y val="6.6722988503398722E-2"/>
          <c:w val="0.90633698479690816"/>
          <c:h val="0.81530557831357298"/>
        </c:manualLayout>
      </c:layout>
      <c:pie3DChart>
        <c:varyColors val="1"/>
        <c:ser>
          <c:idx val="0"/>
          <c:order val="0"/>
          <c:tx>
            <c:strRef>
              <c:f>Hoja2!$A$128</c:f>
              <c:strCache>
                <c:ptCount val="1"/>
                <c:pt idx="0">
                  <c:v>27.- ¿Piensas que hay machismo entre los jóvenes?</c:v>
                </c:pt>
              </c:strCache>
            </c:strRef>
          </c:tx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dPt>
            <c:idx val="0"/>
            <c:bubble3D val="0"/>
            <c:spPr>
              <a:solidFill>
                <a:srgbClr val="FFFF00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"/>
            <c:bubble3D val="0"/>
            <c:spPr>
              <a:solidFill>
                <a:srgbClr val="FF0000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2"/>
            <c:bubble3D val="0"/>
            <c:spPr>
              <a:solidFill>
                <a:srgbClr val="92D050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-1.3177445856279454E-16"/>
                  <c:y val="-3.8338658146964855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"/>
                  <c:y val="3.8338658146964973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4375561545372867E-2"/>
                  <c:y val="-4.472843450479233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800" i="1"/>
                </a:pPr>
                <a:endParaRPr lang="es-ES"/>
              </a:p>
            </c:txPr>
            <c:dLblPos val="outEnd"/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Hoja2!$H$129:$H$131</c:f>
              <c:strCache>
                <c:ptCount val="3"/>
                <c:pt idx="0">
                  <c:v>NO</c:v>
                </c:pt>
                <c:pt idx="1">
                  <c:v>YES</c:v>
                </c:pt>
                <c:pt idx="2">
                  <c:v>DN/DA</c:v>
                </c:pt>
              </c:strCache>
            </c:strRef>
          </c:cat>
          <c:val>
            <c:numRef>
              <c:f>Hoja2!$L$129:$L$131</c:f>
              <c:numCache>
                <c:formatCode>General</c:formatCode>
                <c:ptCount val="3"/>
                <c:pt idx="0">
                  <c:v>13</c:v>
                </c:pt>
                <c:pt idx="1">
                  <c:v>50</c:v>
                </c:pt>
                <c:pt idx="2">
                  <c:v>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plotVisOnly val="1"/>
    <c:dispBlanksAs val="zero"/>
    <c:showDLblsOverMax val="0"/>
  </c:chart>
  <c:spPr>
    <a:solidFill>
      <a:schemeClr val="accent4">
        <a:lumMod val="20000"/>
        <a:lumOff val="80000"/>
      </a:schemeClr>
    </a:solidFill>
    <a:ln w="3175">
      <a:noFill/>
      <a:prstDash val="solid"/>
    </a:ln>
    <a:effectLst>
      <a:outerShdw blurRad="50800" dist="38100" dir="2700000" algn="tl" rotWithShape="0">
        <a:prstClr val="black">
          <a:alpha val="40000"/>
        </a:prstClr>
      </a:outerShdw>
    </a:effectLst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s-ES"/>
    </a:p>
  </c:txPr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hPercent val="40"/>
      <c:rotY val="20"/>
      <c:depthPercent val="100"/>
      <c:rAngAx val="1"/>
    </c:view3D>
    <c:floor>
      <c:thickness val="0"/>
      <c:spPr>
        <a:solidFill>
          <a:schemeClr val="accent1">
            <a:lumMod val="20000"/>
            <a:lumOff val="80000"/>
          </a:schemeClr>
        </a:solidFill>
        <a:ln w="3175">
          <a:solidFill>
            <a:srgbClr val="000000"/>
          </a:solidFill>
          <a:prstDash val="solid"/>
        </a:ln>
      </c:spPr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6.1646170041245341E-2"/>
          <c:y val="8.7102315335583047E-2"/>
          <c:w val="0.93063723907349338"/>
          <c:h val="0.66331748711750904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Hoja2!$A$133</c:f>
              <c:strCache>
                <c:ptCount val="1"/>
                <c:pt idx="0">
                  <c:v>28.- ¿Qué piensas del racismo y la xenofobia?</c:v>
                </c:pt>
              </c:strCache>
            </c:strRef>
          </c:tx>
          <c:spPr>
            <a:solidFill>
              <a:srgbClr val="99CC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1.5489419149813666E-2"/>
                  <c:y val="-9.1036514019538162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400" b="0" i="1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s-E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7277678089896498E-2"/>
                  <c:y val="-6.0973416416950088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400" b="0" i="1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s-E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8012194894777789E-2"/>
                  <c:y val="-6.8736736066653092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400" b="0" i="1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s-E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 b="0" i="1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Hoja2!$H$134:$H$136</c:f>
              <c:strCache>
                <c:ptCount val="3"/>
                <c:pt idx="0">
                  <c:v>It is justified because there is too much immigration</c:v>
                </c:pt>
                <c:pt idx="1">
                  <c:v>It is not justified. I consider it to be a scourge within our society</c:v>
                </c:pt>
                <c:pt idx="2">
                  <c:v>DN/DA</c:v>
                </c:pt>
              </c:strCache>
            </c:strRef>
          </c:cat>
          <c:val>
            <c:numRef>
              <c:f>Hoja2!$L$134:$L$136</c:f>
              <c:numCache>
                <c:formatCode>General</c:formatCode>
                <c:ptCount val="3"/>
                <c:pt idx="0">
                  <c:v>16</c:v>
                </c:pt>
                <c:pt idx="1">
                  <c:v>41</c:v>
                </c:pt>
                <c:pt idx="2">
                  <c:v>14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61903920"/>
        <c:axId val="418613440"/>
        <c:axId val="0"/>
      </c:bar3DChart>
      <c:catAx>
        <c:axId val="2619039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400" b="0" i="1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s-ES"/>
          </a:p>
        </c:txPr>
        <c:crossAx val="41861344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418613440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s-ES"/>
          </a:p>
        </c:txPr>
        <c:crossAx val="261903920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chemeClr val="accent4">
        <a:lumMod val="20000"/>
        <a:lumOff val="80000"/>
      </a:schemeClr>
    </a:solidFill>
    <a:ln w="3175">
      <a:noFill/>
      <a:prstDash val="solid"/>
    </a:ln>
    <a:effectLst>
      <a:outerShdw blurRad="50800" dist="38100" dir="2700000" algn="tl" rotWithShape="0">
        <a:prstClr val="black">
          <a:alpha val="40000"/>
        </a:prstClr>
      </a:outerShdw>
    </a:effectLst>
  </c:spPr>
  <c:txPr>
    <a:bodyPr/>
    <a:lstStyle/>
    <a:p>
      <a:pPr>
        <a:defRPr sz="12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s-ES"/>
    </a:p>
  </c:txPr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hPercent val="45"/>
      <c:rotY val="20"/>
      <c:depthPercent val="100"/>
      <c:rAngAx val="1"/>
    </c:view3D>
    <c:floor>
      <c:thickness val="0"/>
      <c:spPr>
        <a:solidFill>
          <a:schemeClr val="accent6">
            <a:lumMod val="20000"/>
            <a:lumOff val="80000"/>
          </a:schemeClr>
        </a:solidFill>
        <a:ln w="3175">
          <a:solidFill>
            <a:srgbClr val="000000"/>
          </a:solidFill>
          <a:prstDash val="solid"/>
        </a:ln>
      </c:spPr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3.6518617867791786E-2"/>
          <c:y val="0.14356709000552181"/>
          <c:w val="0.93122475562869056"/>
          <c:h val="0.68028713418001108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Hoja2!$A$138</c:f>
              <c:strCache>
                <c:ptCount val="1"/>
                <c:pt idx="0">
                  <c:v>29.  Existen ideologías de derechas y de izquierdas. Señala con una X dónde te situarías ideológicamente hablando.</c:v>
                </c:pt>
              </c:strCache>
            </c:strRef>
          </c:tx>
          <c:spPr>
            <a:solidFill>
              <a:srgbClr val="CCFFCC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9.8867083717558146E-3"/>
                  <c:y val="-4.1951924234555849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600" b="0" i="1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s-E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8.4634433356598482E-3"/>
                  <c:y val="-2.5060008732941785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600" b="0" i="1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s-E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18090549443855E-2"/>
                  <c:y val="-3.5502786143453036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600" b="0" i="1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s-E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1.0184989346196716E-2"/>
                  <c:y val="-4.2977042254219167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600" b="0" i="1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s-E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1.363100123596872E-2"/>
                  <c:y val="-4.732428864294333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600" b="0" i="1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s-E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1.4441510162299442E-2"/>
                  <c:y val="-3.9743199772932392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600" b="0" i="1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s-E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 b="0" i="1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Hoja2!$H$138:$H$143</c:f>
              <c:strCache>
                <c:ptCount val="6"/>
                <c:pt idx="0">
                  <c:v>Extreme right</c:v>
                </c:pt>
                <c:pt idx="1">
                  <c:v>Right</c:v>
                </c:pt>
                <c:pt idx="2">
                  <c:v>Moderate /right</c:v>
                </c:pt>
                <c:pt idx="3">
                  <c:v>Moderate / left</c:v>
                </c:pt>
                <c:pt idx="4">
                  <c:v>Left</c:v>
                </c:pt>
                <c:pt idx="5">
                  <c:v>Extreme left</c:v>
                </c:pt>
              </c:strCache>
            </c:strRef>
          </c:cat>
          <c:val>
            <c:numRef>
              <c:f>Hoja2!$L$138:$L$143</c:f>
              <c:numCache>
                <c:formatCode>General</c:formatCode>
                <c:ptCount val="6"/>
                <c:pt idx="0">
                  <c:v>0</c:v>
                </c:pt>
                <c:pt idx="1">
                  <c:v>19</c:v>
                </c:pt>
                <c:pt idx="2">
                  <c:v>10</c:v>
                </c:pt>
                <c:pt idx="3">
                  <c:v>8</c:v>
                </c:pt>
                <c:pt idx="4">
                  <c:v>29</c:v>
                </c:pt>
                <c:pt idx="5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69451480"/>
        <c:axId val="269460496"/>
        <c:axId val="0"/>
      </c:bar3DChart>
      <c:catAx>
        <c:axId val="2694514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600" b="0" i="1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s-ES"/>
          </a:p>
        </c:txPr>
        <c:crossAx val="26946049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6946049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5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s-ES"/>
          </a:p>
        </c:txPr>
        <c:crossAx val="269451480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chemeClr val="accent4">
        <a:lumMod val="20000"/>
        <a:lumOff val="80000"/>
      </a:schemeClr>
    </a:solidFill>
    <a:ln w="3175">
      <a:noFill/>
      <a:prstDash val="solid"/>
    </a:ln>
    <a:effectLst>
      <a:outerShdw blurRad="50800" dist="38100" dir="2700000" algn="tl" rotWithShape="0">
        <a:prstClr val="black">
          <a:alpha val="40000"/>
        </a:prstClr>
      </a:outerShdw>
    </a:effectLst>
  </c:spPr>
  <c:txPr>
    <a:bodyPr/>
    <a:lstStyle/>
    <a:p>
      <a:pPr>
        <a:defRPr sz="10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s-E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6819365667809807"/>
          <c:y val="0.12446229919878134"/>
          <c:w val="0.65148346995432505"/>
          <c:h val="0.58906515277386773"/>
        </c:manualLayout>
      </c:layout>
      <c:pie3DChart>
        <c:varyColors val="1"/>
        <c:ser>
          <c:idx val="0"/>
          <c:order val="0"/>
          <c:tx>
            <c:strRef>
              <c:f>Hoja2!$A$26</c:f>
              <c:strCache>
                <c:ptCount val="1"/>
                <c:pt idx="0">
                  <c:v>8.-Si pudieras elegir vivir, lo harías en un lugar donde…</c:v>
                </c:pt>
              </c:strCache>
            </c:strRef>
          </c:tx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dPt>
            <c:idx val="0"/>
            <c:bubble3D val="0"/>
          </c:dPt>
          <c:dPt>
            <c:idx val="1"/>
            <c:bubble3D val="0"/>
            <c:spPr>
              <a:solidFill>
                <a:srgbClr val="993366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2"/>
            <c:bubble3D val="0"/>
            <c:spPr>
              <a:solidFill>
                <a:srgbClr val="FFFFCC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3"/>
            <c:bubble3D val="0"/>
            <c:spPr>
              <a:solidFill>
                <a:srgbClr val="CCFFFF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1.282873636946753E-2"/>
                  <c:y val="-3.9482342618995414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2.7795595467179659E-2"/>
                  <c:y val="-0.10967317394165386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4.2762454564892041E-2"/>
                  <c:y val="-8.0426065135112041E-17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1.7104981825956812E-2"/>
                  <c:y val="-2.6321561745996928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800" b="0" i="1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s-E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Hoja2!$H$27:$H$30</c:f>
              <c:strCache>
                <c:ptCount val="4"/>
                <c:pt idx="0">
                  <c:v>Where there wouldn´t be any immigrants at all</c:v>
                </c:pt>
                <c:pt idx="1">
                  <c:v>Where there were  few immigransts</c:v>
                </c:pt>
                <c:pt idx="2">
                  <c:v>I do not care whether there are or not immigrants.</c:v>
                </c:pt>
                <c:pt idx="3">
                  <c:v>DN/DA</c:v>
                </c:pt>
              </c:strCache>
            </c:strRef>
          </c:cat>
          <c:val>
            <c:numRef>
              <c:f>Hoja2!$L$27:$L$30</c:f>
              <c:numCache>
                <c:formatCode>General</c:formatCode>
                <c:ptCount val="4"/>
                <c:pt idx="0">
                  <c:v>13</c:v>
                </c:pt>
                <c:pt idx="1">
                  <c:v>14</c:v>
                </c:pt>
                <c:pt idx="2">
                  <c:v>36</c:v>
                </c:pt>
                <c:pt idx="3">
                  <c:v>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legend>
      <c:legendPos val="b"/>
      <c:layout>
        <c:manualLayout>
          <c:xMode val="edge"/>
          <c:yMode val="edge"/>
          <c:x val="6.4932014364112819E-2"/>
          <c:y val="0.7545483278727031"/>
          <c:w val="0.79691372068642186"/>
          <c:h val="0.21913011038129995"/>
        </c:manualLayout>
      </c:layout>
      <c:overlay val="1"/>
      <c:spPr>
        <a:noFill/>
        <a:ln w="3175">
          <a:noFill/>
          <a:prstDash val="solid"/>
        </a:ln>
        <a:effectLst/>
      </c:spPr>
      <c:txPr>
        <a:bodyPr/>
        <a:lstStyle/>
        <a:p>
          <a:pPr>
            <a:defRPr sz="1600" b="0" i="1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s-ES"/>
        </a:p>
      </c:txPr>
    </c:legend>
    <c:plotVisOnly val="1"/>
    <c:dispBlanksAs val="zero"/>
    <c:showDLblsOverMax val="0"/>
  </c:chart>
  <c:spPr>
    <a:solidFill>
      <a:schemeClr val="accent4">
        <a:lumMod val="20000"/>
        <a:lumOff val="80000"/>
      </a:schemeClr>
    </a:solidFill>
    <a:ln w="3175">
      <a:noFill/>
      <a:prstDash val="solid"/>
    </a:ln>
    <a:effectLst>
      <a:outerShdw blurRad="50800" dist="38100" dir="2700000" algn="tl" rotWithShape="0">
        <a:prstClr val="black">
          <a:alpha val="40000"/>
        </a:prstClr>
      </a:outerShdw>
    </a:effectLst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s-E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7335058214747737"/>
          <c:y val="0.16775940325658539"/>
          <c:w val="0.68520914187149629"/>
          <c:h val="0.6261319354033279"/>
        </c:manualLayout>
      </c:layout>
      <c:pie3DChart>
        <c:varyColors val="1"/>
        <c:ser>
          <c:idx val="0"/>
          <c:order val="0"/>
          <c:tx>
            <c:strRef>
              <c:f>Hoja2!$A$32</c:f>
              <c:strCache>
                <c:ptCount val="1"/>
                <c:pt idx="0">
                  <c:v>9    ¿Qué inmigrantes consideras que son de tu agrado?</c:v>
                </c:pt>
              </c:strCache>
            </c:strRef>
          </c:tx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dPt>
            <c:idx val="0"/>
            <c:bubble3D val="0"/>
          </c:dPt>
          <c:dPt>
            <c:idx val="1"/>
            <c:bubble3D val="0"/>
            <c:spPr>
              <a:solidFill>
                <a:srgbClr val="993366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2"/>
            <c:bubble3D val="0"/>
            <c:spPr>
              <a:solidFill>
                <a:srgbClr val="FFFFCC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3"/>
            <c:bubble3D val="0"/>
            <c:spPr>
              <a:solidFill>
                <a:srgbClr val="CCFFFF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2.5873221216041398E-2"/>
                  <c:y val="-4.7337278106508909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800" b="0" i="1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s-E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2.587322121604127E-2"/>
                  <c:y val="7.4950690335305714E-2"/>
                </c:manualLayout>
              </c:layout>
              <c:tx>
                <c:rich>
                  <a:bodyPr/>
                  <a:lstStyle/>
                  <a:p>
                    <a:pPr>
                      <a:defRPr sz="1800" b="0" i="1" u="none" strike="noStrike" baseline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</a:defRPr>
                    </a:pPr>
                    <a:fld id="{A72DFA9E-164A-49AD-B58D-9E620F24B1B6}" type="CATEGORYNAME">
                      <a:rPr lang="en-US" sz="1800" i="1"/>
                      <a:pPr>
                        <a:defRPr sz="1800" b="0" i="1" u="none" strike="noStrike" baseline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</a:defRPr>
                      </a:pPr>
                      <a:t>[NOMBRE DE CATEGORÍA]</a:t>
                    </a:fld>
                    <a:endParaRPr lang="es-ES"/>
                  </a:p>
                </c:rich>
              </c:tx>
              <c:spPr>
                <a:noFill/>
                <a:ln w="25400">
                  <a:noFill/>
                </a:ln>
              </c:sp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2"/>
              <c:layout>
                <c:manualLayout>
                  <c:x val="-2.4148339801638639E-2"/>
                  <c:y val="1.9723865877711959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800" b="0" i="1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s-E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1.7248814144027597E-2"/>
                  <c:y val="-3.9447731755424063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800" b="0" i="1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s-E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800" b="0" i="1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s-ES"/>
              </a:p>
            </c:txPr>
            <c:dLblPos val="outEnd"/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Hoja2!$H$32:$H$35</c:f>
              <c:strCache>
                <c:ptCount val="4"/>
                <c:pt idx="0">
                  <c:v>None</c:v>
                </c:pt>
                <c:pt idx="1">
                  <c:v>Those from South America,Africa or Asia.</c:v>
                </c:pt>
                <c:pt idx="2">
                  <c:v>The European ones</c:v>
                </c:pt>
                <c:pt idx="3">
                  <c:v>Others</c:v>
                </c:pt>
              </c:strCache>
            </c:strRef>
          </c:cat>
          <c:val>
            <c:numRef>
              <c:f>Hoja2!$L$32:$L$35</c:f>
              <c:numCache>
                <c:formatCode>General</c:formatCode>
                <c:ptCount val="4"/>
                <c:pt idx="0">
                  <c:v>17</c:v>
                </c:pt>
                <c:pt idx="1">
                  <c:v>20</c:v>
                </c:pt>
                <c:pt idx="2">
                  <c:v>23</c:v>
                </c:pt>
                <c:pt idx="3">
                  <c:v>11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plotVisOnly val="1"/>
    <c:dispBlanksAs val="zero"/>
    <c:showDLblsOverMax val="0"/>
  </c:chart>
  <c:spPr>
    <a:solidFill>
      <a:schemeClr val="accent4">
        <a:lumMod val="20000"/>
        <a:lumOff val="80000"/>
      </a:schemeClr>
    </a:solidFill>
    <a:ln w="3175">
      <a:noFill/>
      <a:prstDash val="solid"/>
    </a:ln>
    <a:effectLst>
      <a:outerShdw blurRad="50800" dist="38100" dir="2700000" algn="tl" rotWithShape="0">
        <a:prstClr val="black">
          <a:alpha val="40000"/>
        </a:prstClr>
      </a:outerShdw>
    </a:effectLst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s-E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2868481995869183E-2"/>
          <c:y val="0.14119196794487307"/>
          <c:w val="0.9108270274830067"/>
          <c:h val="0.77825478050204122"/>
        </c:manualLayout>
      </c:layout>
      <c:pie3DChart>
        <c:varyColors val="1"/>
        <c:ser>
          <c:idx val="0"/>
          <c:order val="0"/>
          <c:tx>
            <c:strRef>
              <c:f>Hoja2!$A$36</c:f>
              <c:strCache>
                <c:ptCount val="1"/>
                <c:pt idx="0">
                  <c:v>10   En los últimos 5 años, ¿se ha encontrado personalmente o en su núcleo familiar con la amenaza del paro de larga duración?</c:v>
                </c:pt>
              </c:strCache>
            </c:strRef>
          </c:tx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dPt>
            <c:idx val="0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2"/>
            <c:bubble3D val="0"/>
            <c:spPr>
              <a:solidFill>
                <a:schemeClr val="accent6">
                  <a:lumMod val="75000"/>
                </a:schemeClr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-0.19275673218013104"/>
                  <c:y val="-0.21584314100342919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6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s-E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.17301799029112136"/>
                  <c:y val="0.11453850598259979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2.4496937882764653E-2"/>
                  <c:y val="-5.4628224582701064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s-ES"/>
              </a:p>
            </c:txPr>
            <c:dLblPos val="outEnd"/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Hoja2!$H$37:$H$39</c:f>
              <c:strCache>
                <c:ptCount val="3"/>
                <c:pt idx="0">
                  <c:v>YES</c:v>
                </c:pt>
                <c:pt idx="1">
                  <c:v>NO</c:v>
                </c:pt>
                <c:pt idx="2">
                  <c:v>DN/DA</c:v>
                </c:pt>
              </c:strCache>
            </c:strRef>
          </c:cat>
          <c:val>
            <c:numRef>
              <c:f>Hoja2!$L$37:$L$39</c:f>
              <c:numCache>
                <c:formatCode>General</c:formatCode>
                <c:ptCount val="3"/>
                <c:pt idx="0">
                  <c:v>32</c:v>
                </c:pt>
                <c:pt idx="1">
                  <c:v>33</c:v>
                </c:pt>
                <c:pt idx="2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plotVisOnly val="1"/>
    <c:dispBlanksAs val="zero"/>
    <c:showDLblsOverMax val="0"/>
  </c:chart>
  <c:spPr>
    <a:solidFill>
      <a:schemeClr val="accent4">
        <a:lumMod val="20000"/>
        <a:lumOff val="80000"/>
      </a:schemeClr>
    </a:solidFill>
    <a:ln w="3175">
      <a:noFill/>
      <a:prstDash val="solid"/>
    </a:ln>
    <a:effectLst>
      <a:outerShdw blurRad="50800" dist="38100" dir="2700000" algn="tl" rotWithShape="0">
        <a:prstClr val="black">
          <a:alpha val="40000"/>
        </a:prstClr>
      </a:outerShdw>
    </a:effectLst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s-E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4.63634303660721E-2"/>
          <c:y val="9.8708125976075214E-2"/>
          <c:w val="0.93118328232248926"/>
          <c:h val="0.80936026130050098"/>
        </c:manualLayout>
      </c:layout>
      <c:pie3DChart>
        <c:varyColors val="1"/>
        <c:ser>
          <c:idx val="0"/>
          <c:order val="0"/>
          <c:tx>
            <c:strRef>
              <c:f>Hoja2!$A$40</c:f>
              <c:strCache>
                <c:ptCount val="1"/>
                <c:pt idx="0">
                  <c:v>11  ¿Piensa que hay demasiados inmigrantes y que deberían ser expulsados?</c:v>
                </c:pt>
              </c:strCache>
            </c:strRef>
          </c:tx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dPt>
            <c:idx val="0"/>
            <c:bubble3D val="0"/>
          </c:dPt>
          <c:dPt>
            <c:idx val="1"/>
            <c:bubble3D val="0"/>
            <c:spPr>
              <a:solidFill>
                <a:srgbClr val="993366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2"/>
            <c:bubble3D val="0"/>
            <c:spPr>
              <a:solidFill>
                <a:srgbClr val="FFFFCC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3"/>
            <c:bubble3D val="0"/>
            <c:spPr>
              <a:solidFill>
                <a:srgbClr val="CCFFFF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-5.2942790301277021E-2"/>
                  <c:y val="-0.11322152527544227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2.7441233493937449E-2"/>
                  <c:y val="5.6023844477067486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5.8845166114243133E-2"/>
                  <c:y val="0.18927113743081095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7.4762540193471935E-2"/>
                  <c:y val="-7.1682014324480611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DN/DA</a:t>
                    </a:r>
                    <a:endParaRPr lang="en-US" dirty="0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 i="1"/>
                </a:pPr>
                <a:endParaRPr lang="es-E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Hoja2!$H$41:$H$44</c:f>
              <c:strCache>
                <c:ptCount val="4"/>
                <c:pt idx="0">
                  <c:v>YES</c:v>
                </c:pt>
                <c:pt idx="1">
                  <c:v>NO</c:v>
                </c:pt>
                <c:pt idx="2">
                  <c:v>IF THEY BREAK THE LAW</c:v>
                </c:pt>
                <c:pt idx="3">
                  <c:v>DA/DA</c:v>
                </c:pt>
              </c:strCache>
            </c:strRef>
          </c:cat>
          <c:val>
            <c:numRef>
              <c:f>Hoja2!$L$41:$L$44</c:f>
              <c:numCache>
                <c:formatCode>General</c:formatCode>
                <c:ptCount val="4"/>
                <c:pt idx="0">
                  <c:v>12</c:v>
                </c:pt>
                <c:pt idx="1">
                  <c:v>30</c:v>
                </c:pt>
                <c:pt idx="2">
                  <c:v>19</c:v>
                </c:pt>
                <c:pt idx="3">
                  <c:v>10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plotVisOnly val="1"/>
    <c:dispBlanksAs val="zero"/>
    <c:showDLblsOverMax val="0"/>
  </c:chart>
  <c:spPr>
    <a:solidFill>
      <a:schemeClr val="accent4">
        <a:lumMod val="20000"/>
        <a:lumOff val="80000"/>
      </a:schemeClr>
    </a:solidFill>
    <a:ln w="3175">
      <a:noFill/>
      <a:prstDash val="solid"/>
    </a:ln>
    <a:effectLst>
      <a:outerShdw blurRad="50800" dist="38100" dir="2700000" algn="tl" rotWithShape="0">
        <a:prstClr val="black">
          <a:alpha val="40000"/>
        </a:prstClr>
      </a:outerShdw>
    </a:effectLst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s-E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1243136983551974E-2"/>
          <c:y val="8.5528478381998535E-2"/>
          <c:w val="0.93927624535678678"/>
          <c:h val="0.85427443322833019"/>
        </c:manualLayout>
      </c:layout>
      <c:pie3DChart>
        <c:varyColors val="1"/>
        <c:ser>
          <c:idx val="0"/>
          <c:order val="0"/>
          <c:tx>
            <c:strRef>
              <c:f>Hoja2!$A$46</c:f>
              <c:strCache>
                <c:ptCount val="1"/>
                <c:pt idx="0">
                  <c:v>12  ¿Has tenido amistad o relación con personas inmigrantes?</c:v>
                </c:pt>
              </c:strCache>
            </c:strRef>
          </c:tx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dPt>
            <c:idx val="0"/>
            <c:bubble3D val="0"/>
          </c:dPt>
          <c:dPt>
            <c:idx val="1"/>
            <c:bubble3D val="0"/>
            <c:spPr>
              <a:solidFill>
                <a:srgbClr val="993366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2"/>
            <c:bubble3D val="0"/>
            <c:spPr>
              <a:solidFill>
                <a:srgbClr val="FFFFCC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3"/>
            <c:bubble3D val="0"/>
            <c:spPr>
              <a:solidFill>
                <a:srgbClr val="CCFFFF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-0.12735752897168909"/>
                  <c:y val="0.13720761104103124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4.7304225046627325E-2"/>
                  <c:y val="0.1016352674378009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3.0929685607410173E-2"/>
                  <c:y val="-9.1471740694020878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7.4595124111989236E-2"/>
                  <c:y val="-3.8113225289175344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 i="1"/>
                </a:pPr>
                <a:endParaRPr lang="es-ES"/>
              </a:p>
            </c:txPr>
            <c:dLblPos val="outEnd"/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Hoja2!$H$46:$H$49</c:f>
              <c:strCache>
                <c:ptCount val="4"/>
                <c:pt idx="0">
                  <c:v>YES</c:v>
                </c:pt>
                <c:pt idx="1">
                  <c:v>NO, never</c:v>
                </c:pt>
                <c:pt idx="2">
                  <c:v>SOMETIMES</c:v>
                </c:pt>
                <c:pt idx="3">
                  <c:v>DN/DA</c:v>
                </c:pt>
              </c:strCache>
            </c:strRef>
          </c:cat>
          <c:val>
            <c:numRef>
              <c:f>Hoja2!$L$46:$L$49</c:f>
              <c:numCache>
                <c:formatCode>General</c:formatCode>
                <c:ptCount val="4"/>
                <c:pt idx="0">
                  <c:v>42</c:v>
                </c:pt>
                <c:pt idx="1">
                  <c:v>13</c:v>
                </c:pt>
                <c:pt idx="2">
                  <c:v>10</c:v>
                </c:pt>
                <c:pt idx="3">
                  <c:v>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plotVisOnly val="1"/>
    <c:dispBlanksAs val="zero"/>
    <c:showDLblsOverMax val="0"/>
  </c:chart>
  <c:spPr>
    <a:solidFill>
      <a:schemeClr val="accent4">
        <a:lumMod val="20000"/>
        <a:lumOff val="80000"/>
      </a:schemeClr>
    </a:solidFill>
    <a:ln w="3175">
      <a:noFill/>
      <a:prstDash val="solid"/>
    </a:ln>
    <a:effectLst>
      <a:outerShdw blurRad="50800" dist="38100" dir="2700000" algn="tl" rotWithShape="0">
        <a:prstClr val="black">
          <a:alpha val="40000"/>
        </a:prstClr>
      </a:outerShdw>
    </a:effectLst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s-E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2.5218757550981616E-2"/>
          <c:y val="7.8530748712668755E-2"/>
          <c:w val="0.94812124334137415"/>
          <c:h val="0.86251533276690173"/>
        </c:manualLayout>
      </c:layout>
      <c:pie3DChart>
        <c:varyColors val="1"/>
        <c:ser>
          <c:idx val="0"/>
          <c:order val="0"/>
          <c:tx>
            <c:strRef>
              <c:f>Hoja2!$A$51</c:f>
              <c:strCache>
                <c:ptCount val="1"/>
                <c:pt idx="0">
                  <c:v>13  ¿Deberían vivir aquí adaptándose a las costumbres occidentales?</c:v>
                </c:pt>
              </c:strCache>
            </c:strRef>
          </c:tx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dPt>
            <c:idx val="0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"/>
            <c:bubble3D val="0"/>
            <c:spPr>
              <a:solidFill>
                <a:schemeClr val="accent1">
                  <a:lumMod val="75000"/>
                </a:schemeClr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2"/>
            <c:bubble3D val="0"/>
            <c:spPr>
              <a:solidFill>
                <a:schemeClr val="accent3">
                  <a:lumMod val="50000"/>
                </a:schemeClr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-1.2074169900819446E-2"/>
                  <c:y val="-0.1025641025641026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3.2772746873652468E-2"/>
                  <c:y val="3.1558185404339252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7248814144027599E-3"/>
                  <c:y val="-5.1282051282051315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 i="1"/>
                </a:pPr>
                <a:endParaRPr lang="es-ES"/>
              </a:p>
            </c:txPr>
            <c:dLblPos val="outEnd"/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Hoja2!$H$51:$H$53</c:f>
              <c:strCache>
                <c:ptCount val="3"/>
                <c:pt idx="0">
                  <c:v>YES</c:v>
                </c:pt>
                <c:pt idx="1">
                  <c:v>NO</c:v>
                </c:pt>
                <c:pt idx="2">
                  <c:v>DN/DA</c:v>
                </c:pt>
              </c:strCache>
            </c:strRef>
          </c:cat>
          <c:val>
            <c:numRef>
              <c:f>Hoja2!$L$51:$L$53</c:f>
              <c:numCache>
                <c:formatCode>General</c:formatCode>
                <c:ptCount val="3"/>
                <c:pt idx="0">
                  <c:v>32</c:v>
                </c:pt>
                <c:pt idx="1">
                  <c:v>26</c:v>
                </c:pt>
                <c:pt idx="2">
                  <c:v>13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plotVisOnly val="1"/>
    <c:dispBlanksAs val="zero"/>
    <c:showDLblsOverMax val="0"/>
  </c:chart>
  <c:spPr>
    <a:solidFill>
      <a:schemeClr val="accent4">
        <a:lumMod val="20000"/>
        <a:lumOff val="80000"/>
      </a:schemeClr>
    </a:solidFill>
    <a:ln w="3175">
      <a:noFill/>
      <a:prstDash val="solid"/>
    </a:ln>
    <a:effectLst>
      <a:outerShdw blurRad="50800" dist="38100" dir="2700000" algn="tl" rotWithShape="0">
        <a:prstClr val="black">
          <a:alpha val="40000"/>
        </a:prstClr>
      </a:outerShdw>
    </a:effectLst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s-E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hPercent val="37"/>
      <c:rotY val="20"/>
      <c:depthPercent val="100"/>
      <c:rAngAx val="1"/>
    </c:view3D>
    <c:floor>
      <c:thickness val="0"/>
      <c:spPr>
        <a:solidFill>
          <a:schemeClr val="accent1">
            <a:lumMod val="20000"/>
            <a:lumOff val="80000"/>
          </a:schemeClr>
        </a:solidFill>
        <a:ln w="3175">
          <a:solidFill>
            <a:schemeClr val="accent1">
              <a:lumMod val="40000"/>
              <a:lumOff val="60000"/>
            </a:schemeClr>
          </a:solidFill>
          <a:prstDash val="solid"/>
        </a:ln>
      </c:spPr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5.6868932035298643E-2"/>
          <c:y val="0.10596021268920471"/>
          <c:w val="0.88447881704182651"/>
          <c:h val="0.67610565389316157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Hoja2!$A$55</c:f>
              <c:strCache>
                <c:ptCount val="1"/>
                <c:pt idx="0">
                  <c:v>14   En su opinión, ¿cuáles son los mayores problemas que amenazan a la juventud?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7.7267896493533328E-3"/>
                  <c:y val="-6.5216418953547961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400" b="0" i="1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s-E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3288377762611492E-2"/>
                  <c:y val="-6.4633400114926354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400" b="0" i="1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s-E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291623799288999E-2"/>
                  <c:y val="-2.3591296650048915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400" b="0" i="1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s-E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1.4217233195139012E-2"/>
                  <c:y val="-7.6262715681249926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400" b="0" i="1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s-E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2.3659804490803515E-2"/>
                  <c:y val="-6.6210066936899126E-2"/>
                </c:manualLayout>
              </c:layout>
              <c:tx>
                <c:rich>
                  <a:bodyPr/>
                  <a:lstStyle/>
                  <a:p>
                    <a:pPr>
                      <a:defRPr sz="1400" b="0" i="1" u="none" strike="noStrike" baseline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</a:defRPr>
                    </a:pPr>
                    <a:r>
                      <a:rPr lang="en-US" sz="1400" i="1"/>
                      <a:t>7</a:t>
                    </a:r>
                  </a:p>
                </c:rich>
              </c:tx>
              <c:spPr>
                <a:noFill/>
                <a:ln w="25400">
                  <a:noFill/>
                </a:ln>
              </c:spPr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1.97861554498443E-2"/>
                  <c:y val="-7.3315007221730455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400" b="0" i="1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s-E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 b="0" i="1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Hoja2!$H$55:$H$60</c:f>
              <c:strCache>
                <c:ptCount val="6"/>
                <c:pt idx="0">
                  <c:v>Unemployment</c:v>
                </c:pt>
                <c:pt idx="1">
                  <c:v>Immigration and racism</c:v>
                </c:pt>
                <c:pt idx="2">
                  <c:v>Proffesional future</c:v>
                </c:pt>
                <c:pt idx="3">
                  <c:v>Gender violence</c:v>
                </c:pt>
                <c:pt idx="4">
                  <c:v>Others</c:v>
                </c:pt>
                <c:pt idx="5">
                  <c:v>DN/DA</c:v>
                </c:pt>
              </c:strCache>
            </c:strRef>
          </c:cat>
          <c:val>
            <c:numRef>
              <c:f>Hoja2!$L$55:$L$60</c:f>
              <c:numCache>
                <c:formatCode>General</c:formatCode>
                <c:ptCount val="6"/>
                <c:pt idx="0">
                  <c:v>16</c:v>
                </c:pt>
                <c:pt idx="1">
                  <c:v>5</c:v>
                </c:pt>
                <c:pt idx="2">
                  <c:v>27</c:v>
                </c:pt>
                <c:pt idx="3">
                  <c:v>15</c:v>
                </c:pt>
                <c:pt idx="4">
                  <c:v>7</c:v>
                </c:pt>
                <c:pt idx="5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26708432"/>
        <c:axId val="226711176"/>
        <c:axId val="0"/>
      </c:bar3DChart>
      <c:catAx>
        <c:axId val="2267084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660000" vert="horz"/>
          <a:lstStyle/>
          <a:p>
            <a:pPr>
              <a:defRPr sz="1600" b="0" i="1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s-ES"/>
          </a:p>
        </c:txPr>
        <c:crossAx val="22671117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2671117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s-ES"/>
          </a:p>
        </c:txPr>
        <c:crossAx val="226708432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chemeClr val="accent4">
        <a:lumMod val="20000"/>
        <a:lumOff val="80000"/>
      </a:schemeClr>
    </a:solidFill>
    <a:ln w="3175">
      <a:noFill/>
      <a:prstDash val="solid"/>
    </a:ln>
    <a:effectLst>
      <a:outerShdw blurRad="50800" dist="38100" dir="2700000" algn="tl" rotWithShape="0">
        <a:prstClr val="black">
          <a:alpha val="40000"/>
        </a:prstClr>
      </a:outerShdw>
    </a:effectLst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s-E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1BE2E-9D02-499F-835E-465FADBAE479}" type="datetimeFigureOut">
              <a:rPr lang="es-ES" smtClean="0"/>
              <a:t>21/09/2017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ABDA8-9F45-4855-8CEA-F7B88261699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91141364"/>
      </p:ext>
    </p:extLst>
  </p:cSld>
  <p:clrMapOvr>
    <a:masterClrMapping/>
  </p:clrMapOvr>
  <p:transition spd="slow">
    <p:cover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1BE2E-9D02-499F-835E-465FADBAE479}" type="datetimeFigureOut">
              <a:rPr lang="es-ES" smtClean="0"/>
              <a:t>21/09/2017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ABDA8-9F45-4855-8CEA-F7B88261699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84787256"/>
      </p:ext>
    </p:extLst>
  </p:cSld>
  <p:clrMapOvr>
    <a:masterClrMapping/>
  </p:clrMapOvr>
  <p:transition spd="slow">
    <p:cover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1BE2E-9D02-499F-835E-465FADBAE479}" type="datetimeFigureOut">
              <a:rPr lang="es-ES" smtClean="0"/>
              <a:t>21/09/2017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ABDA8-9F45-4855-8CEA-F7B88261699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09085636"/>
      </p:ext>
    </p:extLst>
  </p:cSld>
  <p:clrMapOvr>
    <a:masterClrMapping/>
  </p:clrMapOvr>
  <p:transition spd="slow">
    <p:cover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1BE2E-9D02-499F-835E-465FADBAE479}" type="datetimeFigureOut">
              <a:rPr lang="es-ES" smtClean="0"/>
              <a:t>21/09/2017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ABDA8-9F45-4855-8CEA-F7B88261699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16012819"/>
      </p:ext>
    </p:extLst>
  </p:cSld>
  <p:clrMapOvr>
    <a:masterClrMapping/>
  </p:clrMapOvr>
  <p:transition spd="slow">
    <p:cover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1BE2E-9D02-499F-835E-465FADBAE479}" type="datetimeFigureOut">
              <a:rPr lang="es-ES" smtClean="0"/>
              <a:t>21/09/2017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ABDA8-9F45-4855-8CEA-F7B88261699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2329911"/>
      </p:ext>
    </p:extLst>
  </p:cSld>
  <p:clrMapOvr>
    <a:masterClrMapping/>
  </p:clrMapOvr>
  <p:transition spd="slow">
    <p:cover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1BE2E-9D02-499F-835E-465FADBAE479}" type="datetimeFigureOut">
              <a:rPr lang="es-ES" smtClean="0"/>
              <a:t>21/09/2017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ABDA8-9F45-4855-8CEA-F7B88261699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86023837"/>
      </p:ext>
    </p:extLst>
  </p:cSld>
  <p:clrMapOvr>
    <a:masterClrMapping/>
  </p:clrMapOvr>
  <p:transition spd="slow">
    <p:cover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1BE2E-9D02-499F-835E-465FADBAE479}" type="datetimeFigureOut">
              <a:rPr lang="es-ES" smtClean="0"/>
              <a:t>21/09/2017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ABDA8-9F45-4855-8CEA-F7B88261699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92313538"/>
      </p:ext>
    </p:extLst>
  </p:cSld>
  <p:clrMapOvr>
    <a:masterClrMapping/>
  </p:clrMapOvr>
  <p:transition spd="slow">
    <p:cover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1BE2E-9D02-499F-835E-465FADBAE479}" type="datetimeFigureOut">
              <a:rPr lang="es-ES" smtClean="0"/>
              <a:t>21/09/2017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ABDA8-9F45-4855-8CEA-F7B88261699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89138474"/>
      </p:ext>
    </p:extLst>
  </p:cSld>
  <p:clrMapOvr>
    <a:masterClrMapping/>
  </p:clrMapOvr>
  <p:transition spd="slow">
    <p:cover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1BE2E-9D02-499F-835E-465FADBAE479}" type="datetimeFigureOut">
              <a:rPr lang="es-ES" smtClean="0"/>
              <a:t>21/09/2017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ABDA8-9F45-4855-8CEA-F7B88261699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55935523"/>
      </p:ext>
    </p:extLst>
  </p:cSld>
  <p:clrMapOvr>
    <a:masterClrMapping/>
  </p:clrMapOvr>
  <p:transition spd="slow">
    <p:cover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1BE2E-9D02-499F-835E-465FADBAE479}" type="datetimeFigureOut">
              <a:rPr lang="es-ES" smtClean="0"/>
              <a:t>21/09/2017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ABDA8-9F45-4855-8CEA-F7B88261699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81530255"/>
      </p:ext>
    </p:extLst>
  </p:cSld>
  <p:clrMapOvr>
    <a:masterClrMapping/>
  </p:clrMapOvr>
  <p:transition spd="slow">
    <p:cover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1BE2E-9D02-499F-835E-465FADBAE479}" type="datetimeFigureOut">
              <a:rPr lang="es-ES" smtClean="0"/>
              <a:t>21/09/2017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ABDA8-9F45-4855-8CEA-F7B88261699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68723848"/>
      </p:ext>
    </p:extLst>
  </p:cSld>
  <p:clrMapOvr>
    <a:masterClrMapping/>
  </p:clrMapOvr>
  <p:transition spd="slow">
    <p:cover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11BE2E-9D02-499F-835E-465FADBAE479}" type="datetimeFigureOut">
              <a:rPr lang="es-ES" smtClean="0"/>
              <a:t>21/09/2017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9ABDA8-9F45-4855-8CEA-F7B88261699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97838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cover dir="r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2358887"/>
            <a:ext cx="9144000" cy="1151075"/>
          </a:xfrm>
        </p:spPr>
        <p:txBody>
          <a:bodyPr/>
          <a:lstStyle/>
          <a:p>
            <a:r>
              <a:rPr lang="es-ES" b="1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SURVEY RESULTS</a:t>
            </a:r>
            <a:endParaRPr lang="es-ES" b="1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4" name="Imagen 3" descr="E:\Logo Jardines de Puerta Oscura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2133" y="4701623"/>
            <a:ext cx="2658510" cy="851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846330620"/>
      </p:ext>
    </p:extLst>
  </p:cSld>
  <p:clrMapOvr>
    <a:masterClrMapping/>
  </p:clrMapOvr>
  <p:transition spd="slow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72103" y="386366"/>
            <a:ext cx="10864523" cy="620799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400" b="1" i="1" cap="small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Should immigrants living in Spain adopt Western customs or should they keep their own habits?</a:t>
            </a:r>
            <a:endParaRPr lang="es-ES" sz="2000" dirty="0">
              <a:solidFill>
                <a:schemeClr val="accent1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205521" y="4480433"/>
            <a:ext cx="440409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b="1" i="1" kern="50" dirty="0" smtClean="0">
                <a:solidFill>
                  <a:srgbClr val="C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Yes, most of them think immigrants should adapt themselves to the country they live in.</a:t>
            </a:r>
            <a:endParaRPr lang="es-ES" b="1" i="1" kern="50" dirty="0">
              <a:solidFill>
                <a:srgbClr val="C00000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5516896"/>
              </p:ext>
            </p:extLst>
          </p:nvPr>
        </p:nvGraphicFramePr>
        <p:xfrm>
          <a:off x="669701" y="1352281"/>
          <a:ext cx="3168203" cy="1206396"/>
        </p:xfrm>
        <a:graphic>
          <a:graphicData uri="http://schemas.openxmlformats.org/drawingml/2006/table">
            <a:tbl>
              <a:tblPr>
                <a:tableStyleId>{5DA37D80-6434-44D0-A028-1B22A696006F}</a:tableStyleId>
              </a:tblPr>
              <a:tblGrid>
                <a:gridCol w="1300767"/>
                <a:gridCol w="798490"/>
                <a:gridCol w="1068946"/>
              </a:tblGrid>
              <a:tr h="4021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2000" b="0" i="0" kern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YES</a:t>
                      </a:r>
                      <a:endParaRPr lang="es-ES" sz="2000" b="0" i="0" kern="50" dirty="0">
                        <a:effectLst/>
                        <a:latin typeface="+mn-lt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2000" b="0" i="0" ker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32</a:t>
                      </a:r>
                      <a:endParaRPr lang="es-ES" sz="2000" b="0" i="0" kern="50">
                        <a:effectLst/>
                        <a:latin typeface="+mn-lt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2000" b="0" i="0" ker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45,07%</a:t>
                      </a:r>
                      <a:endParaRPr lang="es-ES" sz="2000" b="0" i="0" kern="50">
                        <a:effectLst/>
                        <a:latin typeface="+mn-lt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44450" marR="44450" marT="0" marB="0" anchor="ctr"/>
                </a:tc>
              </a:tr>
              <a:tr h="4021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2000" b="0" i="0" ker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</a:t>
                      </a:r>
                      <a:endParaRPr lang="es-ES" sz="2000" b="0" i="0" kern="50">
                        <a:effectLst/>
                        <a:latin typeface="+mn-lt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2000" b="0" i="0" ker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  <a:endParaRPr lang="es-ES" sz="2000" b="0" i="0" kern="50">
                        <a:effectLst/>
                        <a:latin typeface="+mn-lt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2000" b="0" i="0" ker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36,62%</a:t>
                      </a:r>
                      <a:endParaRPr lang="es-ES" sz="2000" b="0" i="0" kern="50">
                        <a:effectLst/>
                        <a:latin typeface="+mn-lt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44450" marR="44450" marT="0" marB="0" anchor="ctr"/>
                </a:tc>
              </a:tr>
              <a:tr h="4021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2000" b="0" i="0" ker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DN/DA</a:t>
                      </a:r>
                      <a:endParaRPr lang="es-ES" sz="2000" b="0" i="0" kern="50">
                        <a:effectLst/>
                        <a:latin typeface="+mn-lt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2000" b="0" i="0" ker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es-ES" sz="2000" b="0" i="0" kern="50">
                        <a:effectLst/>
                        <a:latin typeface="+mn-lt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2000" b="0" i="0" kern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18,31%</a:t>
                      </a:r>
                      <a:endParaRPr lang="es-ES" sz="2000" b="0" i="0" kern="50" dirty="0">
                        <a:effectLst/>
                        <a:latin typeface="+mn-lt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44450" marR="44450" marT="0" marB="0" anchor="ctr"/>
                </a:tc>
              </a:tr>
            </a:tbl>
          </a:graphicData>
        </a:graphic>
      </p:graphicFrame>
      <p:graphicFrame>
        <p:nvGraphicFramePr>
          <p:cNvPr id="7" name="Gráfico 6"/>
          <p:cNvGraphicFramePr/>
          <p:nvPr>
            <p:extLst>
              <p:ext uri="{D42A27DB-BD31-4B8C-83A1-F6EECF244321}">
                <p14:modId xmlns:p14="http://schemas.microsoft.com/office/powerpoint/2010/main" val="3131430392"/>
              </p:ext>
            </p:extLst>
          </p:nvPr>
        </p:nvGraphicFramePr>
        <p:xfrm>
          <a:off x="4713668" y="1236372"/>
          <a:ext cx="6903076" cy="51515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70604319"/>
      </p:ext>
    </p:extLst>
  </p:cSld>
  <p:clrMapOvr>
    <a:masterClrMapping/>
  </p:clrMapOvr>
  <p:transition spd="slow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  <p:bldGraphic spid="7" grpId="0">
        <p:bldAsOne/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72103" y="386366"/>
            <a:ext cx="10864523" cy="620799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2400" b="1" i="1" cap="small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Which are the worst difficulties that youth has to face nowadays?</a:t>
            </a:r>
            <a:endParaRPr lang="es-ES" sz="2000" dirty="0">
              <a:solidFill>
                <a:schemeClr val="accent1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205521" y="4480433"/>
            <a:ext cx="440409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b="1" i="1" kern="50" dirty="0" smtClean="0">
                <a:solidFill>
                  <a:srgbClr val="C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Most agree that their professional future is the hardest challenge.</a:t>
            </a:r>
            <a:endParaRPr lang="es-ES" b="1" i="1" kern="50" dirty="0">
              <a:solidFill>
                <a:srgbClr val="C00000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8563872"/>
              </p:ext>
            </p:extLst>
          </p:nvPr>
        </p:nvGraphicFramePr>
        <p:xfrm>
          <a:off x="398705" y="1184856"/>
          <a:ext cx="3632382" cy="3035196"/>
        </p:xfrm>
        <a:graphic>
          <a:graphicData uri="http://schemas.openxmlformats.org/drawingml/2006/table">
            <a:tbl>
              <a:tblPr>
                <a:tableStyleId>{5DA37D80-6434-44D0-A028-1B22A696006F}</a:tableStyleId>
              </a:tblPr>
              <a:tblGrid>
                <a:gridCol w="1764946"/>
                <a:gridCol w="785611"/>
                <a:gridCol w="1081825"/>
              </a:tblGrid>
              <a:tr h="4021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2000" b="0" i="0" kern="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Unemployment</a:t>
                      </a:r>
                      <a:endParaRPr lang="es-ES" sz="2000" b="0" i="0" kern="50" dirty="0">
                        <a:effectLst/>
                        <a:latin typeface="+mn-lt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2000" b="0" i="0" ker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es-ES" sz="2000" b="0" i="0" kern="50">
                        <a:effectLst/>
                        <a:latin typeface="+mn-lt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2000" b="0" i="0" ker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22,54%</a:t>
                      </a:r>
                      <a:endParaRPr lang="es-ES" sz="2000" b="0" i="0" kern="50">
                        <a:effectLst/>
                        <a:latin typeface="+mn-lt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44450" marR="44450" marT="0" marB="0" anchor="ctr"/>
                </a:tc>
              </a:tr>
              <a:tr h="4021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2000" b="0" i="0" kern="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Immigration</a:t>
                      </a:r>
                      <a:r>
                        <a:rPr lang="es-ES" sz="2000" b="0" i="0" kern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and </a:t>
                      </a:r>
                      <a:r>
                        <a:rPr lang="es-ES" sz="2000" b="0" i="0" kern="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racism</a:t>
                      </a:r>
                      <a:endParaRPr lang="es-ES" sz="2000" b="0" i="0" kern="50" dirty="0">
                        <a:effectLst/>
                        <a:latin typeface="+mn-lt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2000" b="0" i="0" ker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s-ES" sz="2000" b="0" i="0" kern="50">
                        <a:effectLst/>
                        <a:latin typeface="+mn-lt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2000" b="0" i="0" ker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7,04%</a:t>
                      </a:r>
                      <a:endParaRPr lang="es-ES" sz="2000" b="0" i="0" kern="50">
                        <a:effectLst/>
                        <a:latin typeface="+mn-lt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44450" marR="44450" marT="0" marB="0" anchor="ctr"/>
                </a:tc>
              </a:tr>
              <a:tr h="4021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2000" b="0" i="0" ker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Proffesional future</a:t>
                      </a:r>
                      <a:endParaRPr lang="es-ES" sz="2000" b="0" i="0" kern="50">
                        <a:effectLst/>
                        <a:latin typeface="+mn-lt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2000" b="0" i="0" ker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  <a:endParaRPr lang="es-ES" sz="2000" b="0" i="0" kern="50">
                        <a:effectLst/>
                        <a:latin typeface="+mn-lt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2000" b="0" i="0" ker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38,03%</a:t>
                      </a:r>
                      <a:endParaRPr lang="es-ES" sz="2000" b="0" i="0" kern="50">
                        <a:effectLst/>
                        <a:latin typeface="+mn-lt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44450" marR="44450" marT="0" marB="0" anchor="ctr"/>
                </a:tc>
              </a:tr>
              <a:tr h="4021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2000" b="0" i="0" ker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Gender violence</a:t>
                      </a:r>
                      <a:endParaRPr lang="es-ES" sz="2000" b="0" i="0" kern="50">
                        <a:effectLst/>
                        <a:latin typeface="+mn-lt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2000" b="0" i="0" ker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es-ES" sz="2000" b="0" i="0" kern="50">
                        <a:effectLst/>
                        <a:latin typeface="+mn-lt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2000" b="0" i="0" ker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21,13%</a:t>
                      </a:r>
                      <a:endParaRPr lang="es-ES" sz="2000" b="0" i="0" kern="50">
                        <a:effectLst/>
                        <a:latin typeface="+mn-lt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44450" marR="44450" marT="0" marB="0" anchor="ctr"/>
                </a:tc>
              </a:tr>
              <a:tr h="4021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2000" b="0" i="0" ker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Others</a:t>
                      </a:r>
                      <a:endParaRPr lang="es-ES" sz="2000" b="0" i="0" kern="50">
                        <a:effectLst/>
                        <a:latin typeface="+mn-lt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2000" b="0" i="0" ker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s-ES" sz="2000" b="0" i="0" kern="50">
                        <a:effectLst/>
                        <a:latin typeface="+mn-lt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2000" b="0" i="0" ker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9,86%</a:t>
                      </a:r>
                      <a:endParaRPr lang="es-ES" sz="2000" b="0" i="0" kern="50">
                        <a:effectLst/>
                        <a:latin typeface="+mn-lt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44450" marR="44450" marT="0" marB="0" anchor="ctr"/>
                </a:tc>
              </a:tr>
              <a:tr h="4021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2000" b="0" i="0" ker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DN/DA</a:t>
                      </a:r>
                      <a:endParaRPr lang="es-ES" sz="2000" b="0" i="0" kern="50">
                        <a:effectLst/>
                        <a:latin typeface="+mn-lt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2000" b="0" i="0" ker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s-ES" sz="2000" b="0" i="0" kern="50">
                        <a:effectLst/>
                        <a:latin typeface="+mn-lt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2000" b="0" i="0" kern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1,41%</a:t>
                      </a:r>
                      <a:endParaRPr lang="es-ES" sz="2000" b="0" i="0" kern="50" dirty="0">
                        <a:effectLst/>
                        <a:latin typeface="+mn-lt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44450" marR="44450" marT="0" marB="0" anchor="ctr"/>
                </a:tc>
              </a:tr>
            </a:tbl>
          </a:graphicData>
        </a:graphic>
      </p:graphicFrame>
      <p:graphicFrame>
        <p:nvGraphicFramePr>
          <p:cNvPr id="8" name="Gráfico 7"/>
          <p:cNvGraphicFramePr/>
          <p:nvPr>
            <p:extLst>
              <p:ext uri="{D42A27DB-BD31-4B8C-83A1-F6EECF244321}">
                <p14:modId xmlns:p14="http://schemas.microsoft.com/office/powerpoint/2010/main" val="2559788058"/>
              </p:ext>
            </p:extLst>
          </p:nvPr>
        </p:nvGraphicFramePr>
        <p:xfrm>
          <a:off x="4803820" y="1007165"/>
          <a:ext cx="6863607" cy="52004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70610248"/>
      </p:ext>
    </p:extLst>
  </p:cSld>
  <p:clrMapOvr>
    <a:masterClrMapping/>
  </p:clrMapOvr>
  <p:transition spd="slow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  <p:bldGraphic spid="8" grpId="0">
        <p:bldAsOne/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72103" y="386366"/>
            <a:ext cx="10864523" cy="6207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i="1" cap="small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If you are a student, do you expect to complete your studies?</a:t>
            </a:r>
            <a:endParaRPr lang="es-ES" sz="2000" dirty="0">
              <a:solidFill>
                <a:schemeClr val="accent1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282795" y="4802405"/>
            <a:ext cx="440409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b="1" i="1" kern="50" dirty="0" smtClean="0">
                <a:solidFill>
                  <a:srgbClr val="C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Most are determined to complete their studies.</a:t>
            </a:r>
            <a:endParaRPr lang="es-ES" b="1" i="1" kern="50" dirty="0">
              <a:solidFill>
                <a:srgbClr val="C00000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0425022"/>
              </p:ext>
            </p:extLst>
          </p:nvPr>
        </p:nvGraphicFramePr>
        <p:xfrm>
          <a:off x="463639" y="1519706"/>
          <a:ext cx="3606085" cy="1773732"/>
        </p:xfrm>
        <a:graphic>
          <a:graphicData uri="http://schemas.openxmlformats.org/drawingml/2006/table">
            <a:tbl>
              <a:tblPr>
                <a:tableStyleId>{5DA37D80-6434-44D0-A028-1B22A696006F}</a:tableStyleId>
              </a:tblPr>
              <a:tblGrid>
                <a:gridCol w="2086378"/>
                <a:gridCol w="695459"/>
                <a:gridCol w="824248"/>
              </a:tblGrid>
              <a:tr h="4021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b="0" i="0" kern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Yes, I am very interested in finishing my studies</a:t>
                      </a:r>
                      <a:endParaRPr lang="es-ES" sz="1800" b="0" i="0" kern="50" dirty="0">
                        <a:effectLst/>
                        <a:latin typeface="+mn-lt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800" b="0" i="0" ker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48</a:t>
                      </a:r>
                      <a:endParaRPr lang="es-ES" sz="1800" b="0" i="0" kern="50">
                        <a:effectLst/>
                        <a:latin typeface="+mn-lt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800" b="0" i="0" ker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67,61%</a:t>
                      </a:r>
                      <a:endParaRPr lang="es-ES" sz="1800" b="0" i="0" kern="50">
                        <a:effectLst/>
                        <a:latin typeface="+mn-lt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44450" marR="44450" marT="0" marB="0" anchor="ctr"/>
                </a:tc>
              </a:tr>
              <a:tr h="4021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b="0" i="0" ker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No, I realise it is very difficult.</a:t>
                      </a:r>
                      <a:endParaRPr lang="es-ES" sz="1800" b="0" i="0" kern="50">
                        <a:effectLst/>
                        <a:latin typeface="+mn-lt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800" b="0" i="0" ker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es-ES" sz="1800" b="0" i="0" kern="50">
                        <a:effectLst/>
                        <a:latin typeface="+mn-lt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800" b="0" i="0" ker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23,94%</a:t>
                      </a:r>
                      <a:endParaRPr lang="es-ES" sz="1800" b="0" i="0" kern="50">
                        <a:effectLst/>
                        <a:latin typeface="+mn-lt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44450" marR="44450" marT="0" marB="0" anchor="ctr"/>
                </a:tc>
              </a:tr>
              <a:tr h="4021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800" b="0" i="0" kern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DN/DA</a:t>
                      </a:r>
                      <a:endParaRPr lang="es-ES" sz="1800" b="0" i="0" kern="50" dirty="0">
                        <a:effectLst/>
                        <a:latin typeface="+mn-lt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800" b="0" i="0" kern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s-ES" sz="1800" b="0" i="0" kern="50" dirty="0">
                        <a:effectLst/>
                        <a:latin typeface="+mn-lt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800" b="0" i="0" kern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8,45%</a:t>
                      </a:r>
                      <a:endParaRPr lang="es-ES" sz="1800" b="0" i="0" kern="50" dirty="0">
                        <a:effectLst/>
                        <a:latin typeface="+mn-lt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44450" marR="44450" marT="0" marB="0" anchor="ctr"/>
                </a:tc>
              </a:tr>
            </a:tbl>
          </a:graphicData>
        </a:graphic>
      </p:graphicFrame>
      <p:graphicFrame>
        <p:nvGraphicFramePr>
          <p:cNvPr id="8" name="Gráfico 7"/>
          <p:cNvGraphicFramePr/>
          <p:nvPr>
            <p:extLst>
              <p:ext uri="{D42A27DB-BD31-4B8C-83A1-F6EECF244321}">
                <p14:modId xmlns:p14="http://schemas.microsoft.com/office/powerpoint/2010/main" val="2230048021"/>
              </p:ext>
            </p:extLst>
          </p:nvPr>
        </p:nvGraphicFramePr>
        <p:xfrm>
          <a:off x="4919730" y="1303750"/>
          <a:ext cx="7057622" cy="52902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47861898"/>
      </p:ext>
    </p:extLst>
  </p:cSld>
  <p:clrMapOvr>
    <a:masterClrMapping/>
  </p:clrMapOvr>
  <p:transition spd="slow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  <p:bldGraphic spid="8" grpId="0">
        <p:bldAsOne/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72103" y="386366"/>
            <a:ext cx="10864523" cy="620799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400" b="1" i="1" cap="small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If you finish your studies, do you hope to find a job related to your education?</a:t>
            </a:r>
            <a:endParaRPr lang="es-ES" sz="2000" dirty="0">
              <a:solidFill>
                <a:schemeClr val="accent1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179764" y="4647859"/>
            <a:ext cx="440409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b="1" i="1" kern="5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Most are confident about having a job related to their qualifications.</a:t>
            </a:r>
            <a:endParaRPr lang="es-ES" b="1" i="1" kern="50" dirty="0">
              <a:solidFill>
                <a:srgbClr val="C00000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5438009"/>
              </p:ext>
            </p:extLst>
          </p:nvPr>
        </p:nvGraphicFramePr>
        <p:xfrm>
          <a:off x="463639" y="1519706"/>
          <a:ext cx="3915178" cy="1413864"/>
        </p:xfrm>
        <a:graphic>
          <a:graphicData uri="http://schemas.openxmlformats.org/drawingml/2006/table">
            <a:tbl>
              <a:tblPr>
                <a:tableStyleId>{5DA37D80-6434-44D0-A028-1B22A696006F}</a:tableStyleId>
              </a:tblPr>
              <a:tblGrid>
                <a:gridCol w="2265210"/>
                <a:gridCol w="755070"/>
                <a:gridCol w="894898"/>
              </a:tblGrid>
              <a:tr h="4021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2000" b="0" i="0" kern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Yes</a:t>
                      </a:r>
                      <a:endParaRPr lang="es-ES" sz="2000" b="0" i="0" kern="50" dirty="0">
                        <a:effectLst/>
                        <a:latin typeface="+mn-lt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2000" b="0" i="0" ker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47</a:t>
                      </a:r>
                      <a:endParaRPr lang="es-ES" sz="2000" b="0" i="0" kern="50">
                        <a:effectLst/>
                        <a:latin typeface="+mn-lt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2000" b="0" i="0" ker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66,20%</a:t>
                      </a:r>
                      <a:endParaRPr lang="es-ES" sz="2000" b="0" i="0" kern="50">
                        <a:effectLst/>
                        <a:latin typeface="+mn-lt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44450" marR="44450" marT="0" marB="0" anchor="ctr"/>
                </a:tc>
              </a:tr>
              <a:tr h="4021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b="0" i="0" ker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No, I believe it is really difficult</a:t>
                      </a:r>
                      <a:endParaRPr lang="es-ES" sz="2000" b="0" i="0" kern="50">
                        <a:effectLst/>
                        <a:latin typeface="+mn-lt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2000" b="0" i="0" ker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lang="es-ES" sz="2000" b="0" i="0" kern="50">
                        <a:effectLst/>
                        <a:latin typeface="+mn-lt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2000" b="0" i="0" ker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26,76%</a:t>
                      </a:r>
                      <a:endParaRPr lang="es-ES" sz="2000" b="0" i="0" kern="50">
                        <a:effectLst/>
                        <a:latin typeface="+mn-lt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44450" marR="44450" marT="0" marB="0" anchor="ctr"/>
                </a:tc>
              </a:tr>
              <a:tr h="4021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2000" b="0" i="0" ker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DN/DA</a:t>
                      </a:r>
                      <a:endParaRPr lang="es-ES" sz="2000" b="0" i="0" kern="50">
                        <a:effectLst/>
                        <a:latin typeface="+mn-lt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2000" b="0" i="0" ker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s-ES" sz="2000" b="0" i="0" kern="50">
                        <a:effectLst/>
                        <a:latin typeface="+mn-lt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2000" b="0" i="0" kern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7,04%</a:t>
                      </a:r>
                      <a:endParaRPr lang="es-ES" sz="2000" b="0" i="0" kern="50" dirty="0">
                        <a:effectLst/>
                        <a:latin typeface="+mn-lt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44450" marR="44450" marT="0" marB="0" anchor="ctr"/>
                </a:tc>
              </a:tr>
            </a:tbl>
          </a:graphicData>
        </a:graphic>
      </p:graphicFrame>
      <p:graphicFrame>
        <p:nvGraphicFramePr>
          <p:cNvPr id="7" name="Gráfico 6"/>
          <p:cNvGraphicFramePr/>
          <p:nvPr>
            <p:extLst>
              <p:ext uri="{D42A27DB-BD31-4B8C-83A1-F6EECF244321}">
                <p14:modId xmlns:p14="http://schemas.microsoft.com/office/powerpoint/2010/main" val="3638131253"/>
              </p:ext>
            </p:extLst>
          </p:nvPr>
        </p:nvGraphicFramePr>
        <p:xfrm>
          <a:off x="4855335" y="1007165"/>
          <a:ext cx="6722772" cy="52133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65063675"/>
      </p:ext>
    </p:extLst>
  </p:cSld>
  <p:clrMapOvr>
    <a:masterClrMapping/>
  </p:clrMapOvr>
  <p:transition spd="slow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  <p:bldGraphic spid="7" grpId="0">
        <p:bldAsOne/>
      </p:bldGraphic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72103" y="386366"/>
            <a:ext cx="10864523" cy="620799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400" b="1" i="1" cap="small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What is your opinion about people who must leave their own countries due to different reasons?</a:t>
            </a:r>
            <a:endParaRPr lang="es-ES" sz="2000" dirty="0">
              <a:solidFill>
                <a:schemeClr val="accent1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312287" y="5230954"/>
            <a:ext cx="440409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b="1" i="1" kern="5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Most believe people are free to choose where to live and work.</a:t>
            </a:r>
            <a:endParaRPr lang="es-ES" b="1" i="1" kern="50" dirty="0">
              <a:solidFill>
                <a:srgbClr val="C00000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6818788"/>
              </p:ext>
            </p:extLst>
          </p:nvPr>
        </p:nvGraphicFramePr>
        <p:xfrm>
          <a:off x="463639" y="1519706"/>
          <a:ext cx="3915178" cy="3145332"/>
        </p:xfrm>
        <a:graphic>
          <a:graphicData uri="http://schemas.openxmlformats.org/drawingml/2006/table">
            <a:tbl>
              <a:tblPr>
                <a:tableStyleId>{5DA37D80-6434-44D0-A028-1B22A696006F}</a:tableStyleId>
              </a:tblPr>
              <a:tblGrid>
                <a:gridCol w="2265210"/>
                <a:gridCol w="755070"/>
                <a:gridCol w="894898"/>
              </a:tblGrid>
              <a:tr h="4021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b="0" i="0" kern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They should be free to do it</a:t>
                      </a:r>
                      <a:endParaRPr lang="es-ES" sz="1800" b="0" i="0" kern="50" dirty="0">
                        <a:effectLst/>
                        <a:latin typeface="+mn-lt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800" b="0" i="0" kern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38</a:t>
                      </a:r>
                      <a:endParaRPr lang="es-ES" sz="1800" b="0" i="0" kern="50" dirty="0">
                        <a:effectLst/>
                        <a:latin typeface="+mn-lt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800" b="0" i="0" kern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53,52%</a:t>
                      </a:r>
                      <a:endParaRPr lang="es-ES" sz="1800" b="0" i="0" kern="50" dirty="0">
                        <a:effectLst/>
                        <a:latin typeface="+mn-lt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44450" marR="44450" marT="0" marB="0" anchor="ctr"/>
                </a:tc>
              </a:tr>
              <a:tr h="4021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b="0" i="0" ker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If they belong to the European Union they could move freely around</a:t>
                      </a:r>
                      <a:endParaRPr lang="es-ES" sz="1800" b="0" i="0" kern="50">
                        <a:effectLst/>
                        <a:latin typeface="+mn-lt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800" b="0" i="0" ker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es-ES" sz="1800" b="0" i="0" kern="50">
                        <a:effectLst/>
                        <a:latin typeface="+mn-lt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800" b="0" i="0" kern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12,68%</a:t>
                      </a:r>
                      <a:endParaRPr lang="es-ES" sz="1800" b="0" i="0" kern="50" dirty="0">
                        <a:effectLst/>
                        <a:latin typeface="+mn-lt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44450" marR="44450" marT="0" marB="0" anchor="ctr"/>
                </a:tc>
              </a:tr>
              <a:tr h="4021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b="0" i="0" ker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If they belong to developing countries they should fulfil the requirements</a:t>
                      </a:r>
                      <a:endParaRPr lang="es-ES" sz="1800" b="0" i="0" kern="50">
                        <a:effectLst/>
                        <a:latin typeface="+mn-lt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800" b="0" i="0" ker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es-ES" sz="1800" b="0" i="0" kern="50">
                        <a:effectLst/>
                        <a:latin typeface="+mn-lt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800" b="0" i="0" kern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22,54%</a:t>
                      </a:r>
                      <a:endParaRPr lang="es-ES" sz="1800" b="0" i="0" kern="50" dirty="0">
                        <a:effectLst/>
                        <a:latin typeface="+mn-lt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44450" marR="44450" marT="0" marB="0" anchor="ctr"/>
                </a:tc>
              </a:tr>
              <a:tr h="4021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800" b="0" i="0" ker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DN/DA</a:t>
                      </a:r>
                      <a:endParaRPr lang="es-ES" sz="1800" b="0" i="0" kern="50">
                        <a:effectLst/>
                        <a:latin typeface="+mn-lt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800" b="0" i="0" ker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s-ES" sz="1800" b="0" i="0" kern="50">
                        <a:effectLst/>
                        <a:latin typeface="+mn-lt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800" b="0" i="0" kern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11,27%</a:t>
                      </a:r>
                      <a:endParaRPr lang="es-ES" sz="1800" b="0" i="0" kern="50" dirty="0">
                        <a:effectLst/>
                        <a:latin typeface="+mn-lt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44450" marR="44450" marT="0" marB="0" anchor="ctr"/>
                </a:tc>
              </a:tr>
            </a:tbl>
          </a:graphicData>
        </a:graphic>
      </p:graphicFrame>
      <p:graphicFrame>
        <p:nvGraphicFramePr>
          <p:cNvPr id="8" name="Gráfico 7"/>
          <p:cNvGraphicFramePr/>
          <p:nvPr>
            <p:extLst>
              <p:ext uri="{D42A27DB-BD31-4B8C-83A1-F6EECF244321}">
                <p14:modId xmlns:p14="http://schemas.microsoft.com/office/powerpoint/2010/main" val="4059499332"/>
              </p:ext>
            </p:extLst>
          </p:nvPr>
        </p:nvGraphicFramePr>
        <p:xfrm>
          <a:off x="5009322" y="1202463"/>
          <a:ext cx="6983895" cy="52778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14844880"/>
      </p:ext>
    </p:extLst>
  </p:cSld>
  <p:clrMapOvr>
    <a:masterClrMapping/>
  </p:clrMapOvr>
  <p:transition spd="slow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  <p:bldGraphic spid="8" grpId="0">
        <p:bldAsOne/>
      </p:bldGraphic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72103" y="386366"/>
            <a:ext cx="10864523" cy="6207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i="1" cap="small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What do you think about people who hate immigrants?</a:t>
            </a:r>
            <a:endParaRPr lang="es-ES" sz="2000" dirty="0">
              <a:solidFill>
                <a:schemeClr val="accent1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312287" y="5230954"/>
            <a:ext cx="440409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b="1" i="1" kern="5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majority think that they are ignorant and racist.</a:t>
            </a:r>
            <a:endParaRPr lang="es-ES" b="1" i="1" kern="50" dirty="0">
              <a:solidFill>
                <a:srgbClr val="C00000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941269"/>
              </p:ext>
            </p:extLst>
          </p:nvPr>
        </p:nvGraphicFramePr>
        <p:xfrm>
          <a:off x="463639" y="1519706"/>
          <a:ext cx="3915178" cy="2840532"/>
        </p:xfrm>
        <a:graphic>
          <a:graphicData uri="http://schemas.openxmlformats.org/drawingml/2006/table">
            <a:tbl>
              <a:tblPr>
                <a:tableStyleId>{5DA37D80-6434-44D0-A028-1B22A696006F}</a:tableStyleId>
              </a:tblPr>
              <a:tblGrid>
                <a:gridCol w="2265210"/>
                <a:gridCol w="755070"/>
                <a:gridCol w="894898"/>
              </a:tblGrid>
              <a:tr h="4021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2000" b="0" i="0" kern="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They</a:t>
                      </a:r>
                      <a:r>
                        <a:rPr lang="es-ES" sz="2000" b="0" i="0" kern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are complete </a:t>
                      </a:r>
                      <a:r>
                        <a:rPr lang="es-ES" sz="2000" b="0" i="0" kern="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ignorants</a:t>
                      </a:r>
                      <a:endParaRPr lang="es-ES" sz="2000" b="0" i="0" kern="50" dirty="0">
                        <a:effectLst/>
                        <a:latin typeface="+mn-lt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2000" b="0" i="0" ker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29</a:t>
                      </a:r>
                      <a:endParaRPr lang="es-ES" sz="2000" b="0" i="0" kern="50">
                        <a:effectLst/>
                        <a:latin typeface="+mn-lt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2000" b="0" i="0" ker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40,85%</a:t>
                      </a:r>
                      <a:endParaRPr lang="es-ES" sz="2000" b="0" i="0" kern="50">
                        <a:effectLst/>
                        <a:latin typeface="+mn-lt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44450" marR="44450" marT="0" marB="0" anchor="ctr"/>
                </a:tc>
              </a:tr>
              <a:tr h="4021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2000" b="0" i="0" ker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They feel mistrust them</a:t>
                      </a:r>
                      <a:endParaRPr lang="es-ES" sz="2000" b="0" i="0" kern="50">
                        <a:effectLst/>
                        <a:latin typeface="+mn-lt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2000" b="0" i="0" ker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es-ES" sz="2000" b="0" i="0" kern="50">
                        <a:effectLst/>
                        <a:latin typeface="+mn-lt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2000" b="0" i="0" ker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21,13%</a:t>
                      </a:r>
                      <a:endParaRPr lang="es-ES" sz="2000" b="0" i="0" kern="50">
                        <a:effectLst/>
                        <a:latin typeface="+mn-lt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44450" marR="44450" marT="0" marB="0" anchor="ctr"/>
                </a:tc>
              </a:tr>
              <a:tr h="4021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b="0" i="0" kern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They don’t understand the immigration problem</a:t>
                      </a:r>
                      <a:endParaRPr lang="es-ES" sz="2000" b="0" i="0" kern="50" dirty="0">
                        <a:effectLst/>
                        <a:latin typeface="+mn-lt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2000" b="0" i="0" ker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s-ES" sz="2000" b="0" i="0" kern="50">
                        <a:effectLst/>
                        <a:latin typeface="+mn-lt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2000" b="0" i="0" ker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11,27%</a:t>
                      </a:r>
                      <a:endParaRPr lang="es-ES" sz="2000" b="0" i="0" kern="50">
                        <a:effectLst/>
                        <a:latin typeface="+mn-lt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44450" marR="44450" marT="0" marB="0" anchor="ctr"/>
                </a:tc>
              </a:tr>
              <a:tr h="4021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2000" b="0" i="0" ker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They are racists</a:t>
                      </a:r>
                      <a:endParaRPr lang="es-ES" sz="2000" b="0" i="0" kern="50">
                        <a:effectLst/>
                        <a:latin typeface="+mn-lt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2000" b="0" i="0" ker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lang="es-ES" sz="2000" b="0" i="0" kern="50">
                        <a:effectLst/>
                        <a:latin typeface="+mn-lt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2000" b="0" i="0" kern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26,76%</a:t>
                      </a:r>
                      <a:endParaRPr lang="es-ES" sz="2000" b="0" i="0" kern="50" dirty="0">
                        <a:effectLst/>
                        <a:latin typeface="+mn-lt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44450" marR="44450" marT="0" marB="0" anchor="ctr"/>
                </a:tc>
              </a:tr>
            </a:tbl>
          </a:graphicData>
        </a:graphic>
      </p:graphicFrame>
      <p:graphicFrame>
        <p:nvGraphicFramePr>
          <p:cNvPr id="7" name="Gráfico 6"/>
          <p:cNvGraphicFramePr/>
          <p:nvPr>
            <p:extLst>
              <p:ext uri="{D42A27DB-BD31-4B8C-83A1-F6EECF244321}">
                <p14:modId xmlns:p14="http://schemas.microsoft.com/office/powerpoint/2010/main" val="322879918"/>
              </p:ext>
            </p:extLst>
          </p:nvPr>
        </p:nvGraphicFramePr>
        <p:xfrm>
          <a:off x="4855335" y="1007164"/>
          <a:ext cx="6854713" cy="5625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09306099"/>
      </p:ext>
    </p:extLst>
  </p:cSld>
  <p:clrMapOvr>
    <a:masterClrMapping/>
  </p:clrMapOvr>
  <p:transition spd="slow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  <p:bldGraphic spid="7" grpId="0">
        <p:bldAsOne/>
      </p:bldGraphic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72103" y="386366"/>
            <a:ext cx="10864523" cy="620799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400" b="1" i="1" cap="small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Do you believe that there are social groups who are not assisted by the government such as immigrants, unemployed, poor people, </a:t>
            </a:r>
            <a:r>
              <a:rPr lang="en-US" sz="2400" b="1" i="1" cap="small" dirty="0" err="1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etc</a:t>
            </a:r>
            <a:r>
              <a:rPr lang="en-US" sz="2400" b="1" i="1" cap="small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?</a:t>
            </a:r>
            <a:endParaRPr lang="es-ES" sz="2000" dirty="0">
              <a:solidFill>
                <a:schemeClr val="accent1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312287" y="5230954"/>
            <a:ext cx="440409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b="1" i="1" kern="5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Most claim that locals should be helped first.</a:t>
            </a:r>
            <a:endParaRPr lang="es-ES" b="1" i="1" kern="50" dirty="0">
              <a:solidFill>
                <a:srgbClr val="C00000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8989453"/>
              </p:ext>
            </p:extLst>
          </p:nvPr>
        </p:nvGraphicFramePr>
        <p:xfrm>
          <a:off x="463639" y="1519706"/>
          <a:ext cx="3915178" cy="2724504"/>
        </p:xfrm>
        <a:graphic>
          <a:graphicData uri="http://schemas.openxmlformats.org/drawingml/2006/table">
            <a:tbl>
              <a:tblPr>
                <a:tableStyleId>{5DA37D80-6434-44D0-A028-1B22A696006F}</a:tableStyleId>
              </a:tblPr>
              <a:tblGrid>
                <a:gridCol w="2265210"/>
                <a:gridCol w="755070"/>
                <a:gridCol w="894898"/>
              </a:tblGrid>
              <a:tr h="402132"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800" b="0" i="0" kern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Those who are in need </a:t>
                      </a:r>
                      <a:endParaRPr lang="es-ES" sz="1800" b="0" i="0" kern="50" dirty="0">
                        <a:effectLst/>
                        <a:latin typeface="+mn-lt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ES" sz="1800" b="0" i="0" ker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endParaRPr lang="es-ES" sz="1800" b="0" i="0" kern="50">
                        <a:effectLst/>
                        <a:latin typeface="+mn-lt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ES" sz="1800" b="0" i="0" ker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33,80%</a:t>
                      </a:r>
                      <a:endParaRPr lang="es-ES" sz="1800" b="0" i="0" kern="50">
                        <a:effectLst/>
                        <a:latin typeface="+mn-lt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44450" marR="44450" marT="0" marB="0" anchor="ctr"/>
                </a:tc>
              </a:tr>
              <a:tr h="402132"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800" b="0" i="0" ker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Social protection should be reduced</a:t>
                      </a:r>
                      <a:endParaRPr lang="es-ES" sz="1800" b="0" i="0" kern="50">
                        <a:effectLst/>
                        <a:latin typeface="+mn-lt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ES" sz="1800" b="0" i="0" ker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s-ES" sz="1800" b="0" i="0" kern="50">
                        <a:effectLst/>
                        <a:latin typeface="+mn-lt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ES" sz="1800" b="0" i="0" ker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9,86%</a:t>
                      </a:r>
                      <a:endParaRPr lang="es-ES" sz="1800" b="0" i="0" kern="50">
                        <a:effectLst/>
                        <a:latin typeface="+mn-lt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44450" marR="44450" marT="0" marB="0" anchor="ctr"/>
                </a:tc>
              </a:tr>
              <a:tr h="402132"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800" b="0" i="0" ker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Social protection should be increase only for locals</a:t>
                      </a:r>
                      <a:endParaRPr lang="es-ES" sz="1800" b="0" i="0" kern="50">
                        <a:effectLst/>
                        <a:latin typeface="+mn-lt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ES" sz="1800" b="0" i="0" ker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es-ES" sz="1800" b="0" i="0" kern="50">
                        <a:effectLst/>
                        <a:latin typeface="+mn-lt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ES" sz="1800" b="0" i="0" ker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21,13%</a:t>
                      </a:r>
                      <a:endParaRPr lang="es-ES" sz="1800" b="0" i="0" kern="50">
                        <a:effectLst/>
                        <a:latin typeface="+mn-lt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44450" marR="44450" marT="0" marB="0" anchor="ctr"/>
                </a:tc>
              </a:tr>
              <a:tr h="402132"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800" b="0" i="0" ker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It should be increased for everybody</a:t>
                      </a:r>
                      <a:endParaRPr lang="es-ES" sz="1800" b="0" i="0" kern="50">
                        <a:effectLst/>
                        <a:latin typeface="+mn-lt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ES" sz="1800" b="0" i="0" ker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es-ES" sz="1800" b="0" i="0" kern="50">
                        <a:effectLst/>
                        <a:latin typeface="+mn-lt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ES" sz="1800" b="0" i="0" ker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18,31%</a:t>
                      </a:r>
                      <a:endParaRPr lang="es-ES" sz="1800" b="0" i="0" kern="50">
                        <a:effectLst/>
                        <a:latin typeface="+mn-lt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44450" marR="44450" marT="0" marB="0" anchor="ctr"/>
                </a:tc>
              </a:tr>
              <a:tr h="402132"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ES" sz="1800" b="0" i="0" kern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DN/ DA</a:t>
                      </a:r>
                      <a:endParaRPr lang="es-ES" sz="1800" b="0" i="0" kern="50" dirty="0">
                        <a:effectLst/>
                        <a:latin typeface="+mn-lt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ES" sz="1800" b="0" i="0" kern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es-ES" sz="1800" b="0" i="0" kern="50" dirty="0">
                        <a:effectLst/>
                        <a:latin typeface="+mn-lt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ES" sz="1800" b="0" i="0" kern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16,90%</a:t>
                      </a:r>
                      <a:endParaRPr lang="es-ES" sz="1800" b="0" i="0" kern="50" dirty="0">
                        <a:effectLst/>
                        <a:latin typeface="+mn-lt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44450" marR="44450" marT="0" marB="0" anchor="ctr"/>
                </a:tc>
              </a:tr>
            </a:tbl>
          </a:graphicData>
        </a:graphic>
      </p:graphicFrame>
      <p:graphicFrame>
        <p:nvGraphicFramePr>
          <p:cNvPr id="8" name="Gráfico 7"/>
          <p:cNvGraphicFramePr/>
          <p:nvPr>
            <p:extLst>
              <p:ext uri="{D42A27DB-BD31-4B8C-83A1-F6EECF244321}">
                <p14:modId xmlns:p14="http://schemas.microsoft.com/office/powerpoint/2010/main" val="3490373460"/>
              </p:ext>
            </p:extLst>
          </p:nvPr>
        </p:nvGraphicFramePr>
        <p:xfrm>
          <a:off x="4893972" y="1171561"/>
          <a:ext cx="6877318" cy="53580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11252721"/>
      </p:ext>
    </p:extLst>
  </p:cSld>
  <p:clrMapOvr>
    <a:masterClrMapping/>
  </p:clrMapOvr>
  <p:transition spd="slow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000"/>
                            </p:stCondLst>
                            <p:childTnLst>
                              <p:par>
                                <p:cTn id="1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  <p:bldGraphic spid="8" grpId="0">
        <p:bldAsOne/>
      </p:bldGraphic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72103" y="386366"/>
            <a:ext cx="10864523" cy="6207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i="1" cap="small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You watch TV each day:</a:t>
            </a:r>
            <a:endParaRPr lang="es-ES" sz="2000" dirty="0">
              <a:solidFill>
                <a:schemeClr val="accent1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299408" y="4445343"/>
            <a:ext cx="440409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b="1" i="1" kern="5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Most Young people interviewed do not spend too much time watching TV. </a:t>
            </a:r>
            <a:endParaRPr lang="es-ES" b="1" i="1" kern="50" dirty="0">
              <a:solidFill>
                <a:srgbClr val="C00000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714383"/>
              </p:ext>
            </p:extLst>
          </p:nvPr>
        </p:nvGraphicFramePr>
        <p:xfrm>
          <a:off x="888642" y="1558343"/>
          <a:ext cx="3348505" cy="1206396"/>
        </p:xfrm>
        <a:graphic>
          <a:graphicData uri="http://schemas.openxmlformats.org/drawingml/2006/table">
            <a:tbl>
              <a:tblPr>
                <a:tableStyleId>{5DA37D80-6434-44D0-A028-1B22A696006F}</a:tableStyleId>
              </a:tblPr>
              <a:tblGrid>
                <a:gridCol w="1441130"/>
                <a:gridCol w="847723"/>
                <a:gridCol w="1059652"/>
              </a:tblGrid>
              <a:tr h="4021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2000" b="0" i="0" kern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0-2 </a:t>
                      </a:r>
                      <a:r>
                        <a:rPr lang="es-ES" sz="2000" b="0" i="0" kern="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hours</a:t>
                      </a:r>
                      <a:endParaRPr lang="es-ES" sz="2000" b="0" i="0" kern="50" dirty="0">
                        <a:effectLst/>
                        <a:latin typeface="+mn-lt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2000" b="0" i="0" ker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34</a:t>
                      </a:r>
                      <a:endParaRPr lang="es-ES" sz="2000" b="0" i="0" kern="50">
                        <a:effectLst/>
                        <a:latin typeface="+mn-lt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2000" b="0" i="0" ker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47,89%</a:t>
                      </a:r>
                      <a:endParaRPr lang="es-ES" sz="2000" b="0" i="0" kern="50">
                        <a:effectLst/>
                        <a:latin typeface="+mn-lt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44450" marR="44450" marT="0" marB="0" anchor="b"/>
                </a:tc>
              </a:tr>
              <a:tr h="4021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2000" b="0" i="0" kern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2-4 </a:t>
                      </a:r>
                      <a:r>
                        <a:rPr lang="es-ES" sz="2000" b="0" i="0" kern="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hours</a:t>
                      </a:r>
                      <a:endParaRPr lang="es-ES" sz="2000" b="0" i="0" kern="50" dirty="0">
                        <a:effectLst/>
                        <a:latin typeface="+mn-lt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2000" b="0" i="0" ker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es-ES" sz="2000" b="0" i="0" kern="50">
                        <a:effectLst/>
                        <a:latin typeface="+mn-lt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2000" b="0" i="0" kern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35,21%</a:t>
                      </a:r>
                      <a:endParaRPr lang="es-ES" sz="2000" b="0" i="0" kern="50" dirty="0">
                        <a:effectLst/>
                        <a:latin typeface="+mn-lt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44450" marR="44450" marT="0" marB="0" anchor="b"/>
                </a:tc>
              </a:tr>
              <a:tr h="4021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2000" b="0" i="0" ker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More than 5</a:t>
                      </a:r>
                      <a:endParaRPr lang="es-ES" sz="2000" b="0" i="0" kern="50">
                        <a:effectLst/>
                        <a:latin typeface="+mn-lt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2000" b="0" i="0" ker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es-ES" sz="2000" b="0" i="0" kern="50">
                        <a:effectLst/>
                        <a:latin typeface="+mn-lt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2000" b="0" i="0" kern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16,90%</a:t>
                      </a:r>
                      <a:endParaRPr lang="es-ES" sz="2000" b="0" i="0" kern="50" dirty="0">
                        <a:effectLst/>
                        <a:latin typeface="+mn-lt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44450" marR="44450" marT="0" marB="0" anchor="b"/>
                </a:tc>
              </a:tr>
            </a:tbl>
          </a:graphicData>
        </a:graphic>
      </p:graphicFrame>
      <p:graphicFrame>
        <p:nvGraphicFramePr>
          <p:cNvPr id="7" name="Gráfico 6"/>
          <p:cNvGraphicFramePr/>
          <p:nvPr>
            <p:extLst>
              <p:ext uri="{D42A27DB-BD31-4B8C-83A1-F6EECF244321}">
                <p14:modId xmlns:p14="http://schemas.microsoft.com/office/powerpoint/2010/main" val="2895996444"/>
              </p:ext>
            </p:extLst>
          </p:nvPr>
        </p:nvGraphicFramePr>
        <p:xfrm>
          <a:off x="5022762" y="1293297"/>
          <a:ext cx="6838680" cy="49400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75991096"/>
      </p:ext>
    </p:extLst>
  </p:cSld>
  <p:clrMapOvr>
    <a:masterClrMapping/>
  </p:clrMapOvr>
  <p:transition spd="slow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  <p:bldGraphic spid="7" grpId="0">
        <p:bldAsOne/>
      </p:bldGraphic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72103" y="386366"/>
            <a:ext cx="10864523" cy="6207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i="1" cap="small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You use your mobile phone or PC:</a:t>
            </a:r>
            <a:endParaRPr lang="es-ES" sz="2000" dirty="0">
              <a:solidFill>
                <a:schemeClr val="accent1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299408" y="4445343"/>
            <a:ext cx="440409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b="1" i="1" kern="5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use of mobile phones is widespread among young people.</a:t>
            </a:r>
            <a:endParaRPr lang="es-ES" b="1" i="1" kern="50" dirty="0">
              <a:solidFill>
                <a:srgbClr val="C00000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7985381"/>
              </p:ext>
            </p:extLst>
          </p:nvPr>
        </p:nvGraphicFramePr>
        <p:xfrm>
          <a:off x="888642" y="1558343"/>
          <a:ext cx="3348505" cy="1206396"/>
        </p:xfrm>
        <a:graphic>
          <a:graphicData uri="http://schemas.openxmlformats.org/drawingml/2006/table">
            <a:tbl>
              <a:tblPr>
                <a:tableStyleId>{5DA37D80-6434-44D0-A028-1B22A696006F}</a:tableStyleId>
              </a:tblPr>
              <a:tblGrid>
                <a:gridCol w="1441130"/>
                <a:gridCol w="847723"/>
                <a:gridCol w="1059652"/>
              </a:tblGrid>
              <a:tr h="4021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2000" b="0" i="0" kern="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All</a:t>
                      </a:r>
                      <a:r>
                        <a:rPr lang="es-ES" sz="2000" b="0" i="0" kern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2000" b="0" i="0" kern="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the</a:t>
                      </a:r>
                      <a:r>
                        <a:rPr lang="es-ES" sz="2000" b="0" i="0" kern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time</a:t>
                      </a:r>
                      <a:endParaRPr lang="es-ES" sz="2000" b="0" i="0" kern="50" dirty="0">
                        <a:effectLst/>
                        <a:latin typeface="+mn-lt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2000" b="0" i="0" ker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43</a:t>
                      </a:r>
                      <a:endParaRPr lang="es-ES" sz="2000" b="0" i="0" kern="50">
                        <a:effectLst/>
                        <a:latin typeface="+mn-lt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2000" b="0" i="0" ker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60,56%</a:t>
                      </a:r>
                      <a:endParaRPr lang="es-ES" sz="2000" b="0" i="0" kern="50">
                        <a:effectLst/>
                        <a:latin typeface="+mn-lt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44450" marR="44450" marT="0" marB="0" anchor="b"/>
                </a:tc>
              </a:tr>
              <a:tr h="4021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2000" b="0" i="0" ker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Sometimes</a:t>
                      </a:r>
                      <a:endParaRPr lang="es-ES" sz="2000" b="0" i="0" kern="50">
                        <a:effectLst/>
                        <a:latin typeface="+mn-lt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2000" b="0" i="0" ker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  <a:endParaRPr lang="es-ES" sz="2000" b="0" i="0" kern="50">
                        <a:effectLst/>
                        <a:latin typeface="+mn-lt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2000" b="0" i="0" ker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32,39%</a:t>
                      </a:r>
                      <a:endParaRPr lang="es-ES" sz="2000" b="0" i="0" kern="50">
                        <a:effectLst/>
                        <a:latin typeface="+mn-lt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44450" marR="44450" marT="0" marB="0" anchor="b"/>
                </a:tc>
              </a:tr>
              <a:tr h="4021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2000" b="0" i="0" ker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Seldom</a:t>
                      </a:r>
                      <a:endParaRPr lang="es-ES" sz="2000" b="0" i="0" kern="50">
                        <a:effectLst/>
                        <a:latin typeface="+mn-lt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2000" b="0" i="0" ker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s-ES" sz="2000" b="0" i="0" kern="50">
                        <a:effectLst/>
                        <a:latin typeface="+mn-lt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2000" b="0" i="0" kern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7,04%</a:t>
                      </a:r>
                      <a:endParaRPr lang="es-ES" sz="2000" b="0" i="0" kern="50" dirty="0">
                        <a:effectLst/>
                        <a:latin typeface="+mn-lt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44450" marR="44450" marT="0" marB="0" anchor="b"/>
                </a:tc>
              </a:tr>
            </a:tbl>
          </a:graphicData>
        </a:graphic>
      </p:graphicFrame>
      <p:graphicFrame>
        <p:nvGraphicFramePr>
          <p:cNvPr id="8" name="Gráfico 7"/>
          <p:cNvGraphicFramePr/>
          <p:nvPr>
            <p:extLst>
              <p:ext uri="{D42A27DB-BD31-4B8C-83A1-F6EECF244321}">
                <p14:modId xmlns:p14="http://schemas.microsoft.com/office/powerpoint/2010/main" val="4028554765"/>
              </p:ext>
            </p:extLst>
          </p:nvPr>
        </p:nvGraphicFramePr>
        <p:xfrm>
          <a:off x="4945488" y="1252733"/>
          <a:ext cx="6689702" cy="51094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27991489"/>
      </p:ext>
    </p:extLst>
  </p:cSld>
  <p:clrMapOvr>
    <a:masterClrMapping/>
  </p:clrMapOvr>
  <p:transition spd="slow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  <p:bldGraphic spid="8" grpId="0">
        <p:bldAsOne/>
      </p:bldGraphic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72103" y="386366"/>
            <a:ext cx="10864523" cy="6207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i="1" cap="small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Which social networking sites do you visit?</a:t>
            </a:r>
            <a:endParaRPr lang="es-ES" sz="2000" dirty="0">
              <a:solidFill>
                <a:schemeClr val="accent1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299408" y="4445343"/>
            <a:ext cx="440409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b="1" i="1" kern="5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Facebook, </a:t>
            </a:r>
            <a:r>
              <a:rPr lang="en-US" b="1" i="1" kern="50" dirty="0" err="1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Instagram</a:t>
            </a:r>
            <a:r>
              <a:rPr lang="en-US" b="1" i="1" kern="5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and Twitter are the most frequently used.</a:t>
            </a:r>
            <a:endParaRPr lang="es-ES" b="1" i="1" kern="50" dirty="0">
              <a:solidFill>
                <a:srgbClr val="C00000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4480147"/>
              </p:ext>
            </p:extLst>
          </p:nvPr>
        </p:nvGraphicFramePr>
        <p:xfrm>
          <a:off x="572105" y="1558343"/>
          <a:ext cx="3665043" cy="2029356"/>
        </p:xfrm>
        <a:graphic>
          <a:graphicData uri="http://schemas.openxmlformats.org/drawingml/2006/table">
            <a:tbl>
              <a:tblPr>
                <a:tableStyleId>{5DA37D80-6434-44D0-A028-1B22A696006F}</a:tableStyleId>
              </a:tblPr>
              <a:tblGrid>
                <a:gridCol w="1577362"/>
                <a:gridCol w="927859"/>
                <a:gridCol w="1159822"/>
              </a:tblGrid>
              <a:tr h="4021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800" b="0" i="0" kern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Facebook, </a:t>
                      </a:r>
                      <a:r>
                        <a:rPr lang="es-ES" sz="1800" b="0" i="0" kern="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twiter</a:t>
                      </a:r>
                      <a:r>
                        <a:rPr lang="es-ES" sz="1800" b="0" i="0" kern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s-ES" sz="1800" b="0" i="0" kern="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instagram</a:t>
                      </a:r>
                      <a:r>
                        <a:rPr lang="es-ES" sz="1800" b="0" i="0" kern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etc.</a:t>
                      </a:r>
                      <a:endParaRPr lang="es-ES" sz="1800" b="0" i="0" kern="50" dirty="0">
                        <a:effectLst/>
                        <a:latin typeface="+mn-lt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800" b="0" i="0" ker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es-ES" sz="1800" b="0" i="0" kern="50">
                        <a:effectLst/>
                        <a:latin typeface="+mn-lt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800" b="0" i="0" ker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42,25%</a:t>
                      </a:r>
                      <a:endParaRPr lang="es-ES" sz="1800" b="0" i="0" kern="50">
                        <a:effectLst/>
                        <a:latin typeface="+mn-lt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44450" marR="44450" marT="0" marB="0" anchor="ctr"/>
                </a:tc>
              </a:tr>
              <a:tr h="4021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800" b="0" i="0" kern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E-mails </a:t>
                      </a:r>
                      <a:r>
                        <a:rPr lang="es-ES" sz="1800" b="0" i="0" kern="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only</a:t>
                      </a:r>
                      <a:endParaRPr lang="es-ES" sz="1800" b="0" i="0" kern="50" dirty="0">
                        <a:effectLst/>
                        <a:latin typeface="+mn-lt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800" b="0" i="0" ker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s-ES" sz="1800" b="0" i="0" kern="50">
                        <a:effectLst/>
                        <a:latin typeface="+mn-lt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800" b="0" i="0" ker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14,08%</a:t>
                      </a:r>
                      <a:endParaRPr lang="es-ES" sz="1800" b="0" i="0" kern="50">
                        <a:effectLst/>
                        <a:latin typeface="+mn-lt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44450" marR="44450" marT="0" marB="0" anchor="ctr"/>
                </a:tc>
              </a:tr>
              <a:tr h="4021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800" b="0" i="0" ker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All of them</a:t>
                      </a:r>
                      <a:endParaRPr lang="es-ES" sz="1800" b="0" i="0" kern="50">
                        <a:effectLst/>
                        <a:latin typeface="+mn-lt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800" b="0" i="0" ker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es-ES" sz="1800" b="0" i="0" kern="50">
                        <a:effectLst/>
                        <a:latin typeface="+mn-lt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800" b="0" i="0" ker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35,21%</a:t>
                      </a:r>
                      <a:endParaRPr lang="es-ES" sz="1800" b="0" i="0" kern="50">
                        <a:effectLst/>
                        <a:latin typeface="+mn-lt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44450" marR="44450" marT="0" marB="0" anchor="ctr"/>
                </a:tc>
              </a:tr>
              <a:tr h="4021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800" b="0" i="0" ker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None</a:t>
                      </a:r>
                      <a:endParaRPr lang="es-ES" sz="1800" b="0" i="0" kern="50">
                        <a:effectLst/>
                        <a:latin typeface="+mn-lt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800" b="0" i="0" ker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s-ES" sz="1800" b="0" i="0" kern="50">
                        <a:effectLst/>
                        <a:latin typeface="+mn-lt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800" b="0" i="0" kern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8,45%</a:t>
                      </a:r>
                      <a:endParaRPr lang="es-ES" sz="1800" b="0" i="0" kern="50" dirty="0">
                        <a:effectLst/>
                        <a:latin typeface="+mn-lt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44450" marR="44450" marT="0" marB="0" anchor="ctr"/>
                </a:tc>
              </a:tr>
            </a:tbl>
          </a:graphicData>
        </a:graphic>
      </p:graphicFrame>
      <p:graphicFrame>
        <p:nvGraphicFramePr>
          <p:cNvPr id="7" name="Gráfico 6"/>
          <p:cNvGraphicFramePr/>
          <p:nvPr>
            <p:extLst>
              <p:ext uri="{D42A27DB-BD31-4B8C-83A1-F6EECF244321}">
                <p14:modId xmlns:p14="http://schemas.microsoft.com/office/powerpoint/2010/main" val="1400294601"/>
              </p:ext>
            </p:extLst>
          </p:nvPr>
        </p:nvGraphicFramePr>
        <p:xfrm>
          <a:off x="4703503" y="1311965"/>
          <a:ext cx="7210201" cy="50755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01008361"/>
      </p:ext>
    </p:extLst>
  </p:cSld>
  <p:clrMapOvr>
    <a:masterClrMapping/>
  </p:clrMapOvr>
  <p:transition spd="slow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000"/>
                            </p:stCondLst>
                            <p:childTnLst>
                              <p:par>
                                <p:cTn id="1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  <p:bldGraphic spid="7" grpId="0">
        <p:bldAsOne/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595086" y="1278206"/>
            <a:ext cx="11176000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sz="2400" b="1" i="1" kern="5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This survey has been carried out during April and May 2017, addressed to people who are between 16 and 25 years old. They live in </a:t>
            </a:r>
            <a:r>
              <a:rPr lang="en-US" sz="2400" b="1" i="1" kern="50" dirty="0" err="1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Málaga</a:t>
            </a:r>
            <a:r>
              <a:rPr lang="en-US" sz="2400" b="1" i="1" kern="5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and are mostly Spanish.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sz="2400" b="1" i="1" kern="5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survey has been answered by 71 people, 32 male and 39 female.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sz="2400" b="1" i="1" kern="5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education level of the people interviewed is Compulsory </a:t>
            </a:r>
            <a:r>
              <a:rPr lang="en-US" sz="2400" b="1" i="1" kern="50" dirty="0" err="1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Seconday</a:t>
            </a:r>
            <a:r>
              <a:rPr lang="en-US" sz="2400" b="1" i="1" kern="5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Education (43%), then Secondary and Vocational Training (25,35%) and finally University Graduates. It is shocking that there are 14,08 % people with no education at all.</a:t>
            </a:r>
          </a:p>
        </p:txBody>
      </p:sp>
    </p:spTree>
    <p:extLst>
      <p:ext uri="{BB962C8B-B14F-4D97-AF65-F5344CB8AC3E}">
        <p14:creationId xmlns:p14="http://schemas.microsoft.com/office/powerpoint/2010/main" val="1681285270"/>
      </p:ext>
    </p:extLst>
  </p:cSld>
  <p:clrMapOvr>
    <a:masterClrMapping/>
  </p:clrMapOvr>
  <p:transition spd="slow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72103" y="386366"/>
            <a:ext cx="10864523" cy="620799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400" b="1" i="1" cap="small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In case you live at home with your parents, how many members are there including yourself? Say the number:</a:t>
            </a:r>
            <a:endParaRPr lang="es-ES" sz="2000" dirty="0">
              <a:solidFill>
                <a:schemeClr val="accent1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299408" y="4445343"/>
            <a:ext cx="440409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b="1" i="1" kern="5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Families are composed up of four members as an average</a:t>
            </a:r>
            <a:endParaRPr lang="es-ES" b="1" i="1" kern="50" dirty="0">
              <a:solidFill>
                <a:srgbClr val="C00000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2394560"/>
              </p:ext>
            </p:extLst>
          </p:nvPr>
        </p:nvGraphicFramePr>
        <p:xfrm>
          <a:off x="572105" y="1558343"/>
          <a:ext cx="3665043" cy="1608528"/>
        </p:xfrm>
        <a:graphic>
          <a:graphicData uri="http://schemas.openxmlformats.org/drawingml/2006/table">
            <a:tbl>
              <a:tblPr>
                <a:tableStyleId>{5DA37D80-6434-44D0-A028-1B22A696006F}</a:tableStyleId>
              </a:tblPr>
              <a:tblGrid>
                <a:gridCol w="1577362"/>
                <a:gridCol w="927859"/>
                <a:gridCol w="1159822"/>
              </a:tblGrid>
              <a:tr h="4021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2000" b="0" i="0" kern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s-ES" sz="2000" b="0" i="0" kern="50" dirty="0">
                        <a:effectLst/>
                        <a:latin typeface="+mn-lt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2000" b="0" i="0" ker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s-ES" sz="2000" b="0" i="0" kern="50">
                        <a:effectLst/>
                        <a:latin typeface="+mn-lt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2000" b="0" i="0" ker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6,06%</a:t>
                      </a:r>
                      <a:endParaRPr lang="es-ES" sz="2000" b="0" i="0" kern="50">
                        <a:effectLst/>
                        <a:latin typeface="+mn-lt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44450" marR="44450" marT="0" marB="0" anchor="b"/>
                </a:tc>
              </a:tr>
              <a:tr h="4021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2000" b="0" i="0" ker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s-ES" sz="2000" b="0" i="0" kern="50">
                        <a:effectLst/>
                        <a:latin typeface="+mn-lt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2000" b="0" i="0" ker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es-ES" sz="2000" b="0" i="0" kern="50">
                        <a:effectLst/>
                        <a:latin typeface="+mn-lt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2000" b="0" i="0" ker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25,76%</a:t>
                      </a:r>
                      <a:endParaRPr lang="es-ES" sz="2000" b="0" i="0" kern="50">
                        <a:effectLst/>
                        <a:latin typeface="+mn-lt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44450" marR="44450" marT="0" marB="0" anchor="b"/>
                </a:tc>
              </a:tr>
              <a:tr h="4021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2000" b="0" i="0" ker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s-ES" sz="2000" b="0" i="0" kern="50">
                        <a:effectLst/>
                        <a:latin typeface="+mn-lt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2000" b="0" i="0" ker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  <a:endParaRPr lang="es-ES" sz="2000" b="0" i="0" kern="50">
                        <a:effectLst/>
                        <a:latin typeface="+mn-lt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2000" b="0" i="0" ker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40,91%</a:t>
                      </a:r>
                      <a:endParaRPr lang="es-ES" sz="2000" b="0" i="0" kern="50">
                        <a:effectLst/>
                        <a:latin typeface="+mn-lt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44450" marR="44450" marT="0" marB="0" anchor="b"/>
                </a:tc>
              </a:tr>
              <a:tr h="4021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2000" b="0" i="0" kern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 </a:t>
                      </a:r>
                      <a:r>
                        <a:rPr lang="es-ES" sz="2000" b="0" i="0" kern="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or</a:t>
                      </a:r>
                      <a:r>
                        <a:rPr lang="es-ES" sz="2000" b="0" i="0" kern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more</a:t>
                      </a:r>
                      <a:endParaRPr lang="es-ES" sz="2000" b="0" i="0" kern="50" dirty="0">
                        <a:effectLst/>
                        <a:latin typeface="+mn-lt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2000" b="0" i="0" kern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es-ES" sz="2000" b="0" i="0" kern="50" dirty="0">
                        <a:effectLst/>
                        <a:latin typeface="+mn-lt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2000" b="0" i="0" kern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27,27%</a:t>
                      </a:r>
                      <a:endParaRPr lang="es-ES" sz="2000" b="0" i="0" kern="50" dirty="0">
                        <a:effectLst/>
                        <a:latin typeface="+mn-lt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44450" marR="44450" marT="0" marB="0" anchor="b"/>
                </a:tc>
              </a:tr>
            </a:tbl>
          </a:graphicData>
        </a:graphic>
      </p:graphicFrame>
      <p:graphicFrame>
        <p:nvGraphicFramePr>
          <p:cNvPr id="8" name="Gráfico 7"/>
          <p:cNvGraphicFramePr/>
          <p:nvPr>
            <p:extLst>
              <p:ext uri="{D42A27DB-BD31-4B8C-83A1-F6EECF244321}">
                <p14:modId xmlns:p14="http://schemas.microsoft.com/office/powerpoint/2010/main" val="3090917779"/>
              </p:ext>
            </p:extLst>
          </p:nvPr>
        </p:nvGraphicFramePr>
        <p:xfrm>
          <a:off x="5247861" y="1211386"/>
          <a:ext cx="6652591" cy="47388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35025539"/>
      </p:ext>
    </p:extLst>
  </p:cSld>
  <p:clrMapOvr>
    <a:masterClrMapping/>
  </p:clrMapOvr>
  <p:transition spd="slow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000"/>
                            </p:stCondLst>
                            <p:childTnLst>
                              <p:par>
                                <p:cTn id="1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  <p:bldGraphic spid="8" grpId="0">
        <p:bldAsOne/>
      </p:bldGraphic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72103" y="386366"/>
            <a:ext cx="10864523" cy="6207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i="1" cap="small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Do you perceive the economic situation as:</a:t>
            </a:r>
            <a:endParaRPr lang="es-ES" sz="2000" dirty="0">
              <a:solidFill>
                <a:schemeClr val="accent1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312661" y="4882665"/>
            <a:ext cx="440409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b="1" i="1" kern="5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economy situation is perceived as a good one in general.</a:t>
            </a:r>
            <a:endParaRPr lang="es-ES" b="1" i="1" kern="50" dirty="0">
              <a:solidFill>
                <a:srgbClr val="C00000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1720938"/>
              </p:ext>
            </p:extLst>
          </p:nvPr>
        </p:nvGraphicFramePr>
        <p:xfrm>
          <a:off x="572105" y="1558343"/>
          <a:ext cx="3665043" cy="2871012"/>
        </p:xfrm>
        <a:graphic>
          <a:graphicData uri="http://schemas.openxmlformats.org/drawingml/2006/table">
            <a:tbl>
              <a:tblPr>
                <a:tableStyleId>{5DA37D80-6434-44D0-A028-1B22A696006F}</a:tableStyleId>
              </a:tblPr>
              <a:tblGrid>
                <a:gridCol w="1548243"/>
                <a:gridCol w="956978"/>
                <a:gridCol w="1159822"/>
              </a:tblGrid>
              <a:tr h="4021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800" b="0" i="0" u="sng" kern="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Good</a:t>
                      </a:r>
                      <a:endParaRPr lang="es-ES" sz="1800" b="0" i="0" u="sng" kern="50" dirty="0">
                        <a:effectLst/>
                        <a:latin typeface="+mn-lt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800" b="0" i="0" u="sng" ker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48</a:t>
                      </a:r>
                      <a:endParaRPr lang="es-ES" sz="1800" b="0" i="0" u="sng" kern="50">
                        <a:effectLst/>
                        <a:latin typeface="+mn-lt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800" b="0" i="0" u="sng" ker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67,61%</a:t>
                      </a:r>
                      <a:endParaRPr lang="es-ES" sz="1800" b="0" i="0" u="sng" kern="50">
                        <a:effectLst/>
                        <a:latin typeface="+mn-lt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44450" marR="44450" marT="0" marB="0" anchor="ctr"/>
                </a:tc>
              </a:tr>
              <a:tr h="4021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800" b="0" i="0" u="sng" kern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Regular, (</a:t>
                      </a:r>
                      <a:r>
                        <a:rPr lang="es-ES" sz="1800" b="0" i="0" u="sng" kern="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pensioners</a:t>
                      </a:r>
                      <a:r>
                        <a:rPr lang="es-ES" sz="1800" b="0" i="0" u="sng" kern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es-ES" sz="1800" b="0" i="0" u="sng" kern="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unemployed</a:t>
                      </a:r>
                      <a:r>
                        <a:rPr lang="es-ES" sz="1800" b="0" i="0" u="sng" kern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s-ES" sz="1800" b="0" i="0" u="sng" kern="50" dirty="0">
                        <a:effectLst/>
                        <a:latin typeface="+mn-lt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800" b="0" i="0" u="sng" ker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es-ES" sz="1800" b="0" i="0" u="sng" kern="50">
                        <a:effectLst/>
                        <a:latin typeface="+mn-lt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800" b="0" i="0" u="sng" ker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28,17%</a:t>
                      </a:r>
                      <a:endParaRPr lang="es-ES" sz="1800" b="0" i="0" u="sng" kern="50">
                        <a:effectLst/>
                        <a:latin typeface="+mn-lt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44450" marR="44450" marT="0" marB="0" anchor="ctr"/>
                </a:tc>
              </a:tr>
              <a:tr h="4021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b="0" i="0" u="sng" ker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Bad (unemployed relative with no income)</a:t>
                      </a:r>
                      <a:endParaRPr lang="es-ES" sz="1800" b="0" i="0" u="sng" kern="50">
                        <a:effectLst/>
                        <a:latin typeface="+mn-lt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800" b="0" i="0" u="sng" ker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s-ES" sz="1800" b="0" i="0" u="sng" kern="50">
                        <a:effectLst/>
                        <a:latin typeface="+mn-lt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800" b="0" i="0" u="sng" ker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4,23%</a:t>
                      </a:r>
                      <a:endParaRPr lang="es-ES" sz="1800" b="0" i="0" u="sng" kern="50">
                        <a:effectLst/>
                        <a:latin typeface="+mn-lt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44450" marR="44450" marT="0" marB="0" anchor="ctr"/>
                </a:tc>
              </a:tr>
              <a:tr h="4021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800" b="0" i="0" u="sng" kern="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Very</a:t>
                      </a:r>
                      <a:r>
                        <a:rPr lang="es-ES" sz="1800" b="0" i="0" u="sng" kern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800" b="0" i="0" u="sng" kern="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bad</a:t>
                      </a:r>
                      <a:r>
                        <a:rPr lang="es-ES" sz="1800" b="0" i="0" u="sng" kern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s-ES" sz="1800" b="0" i="0" u="sng" kern="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critical</a:t>
                      </a:r>
                      <a:endParaRPr lang="es-ES" sz="1800" b="0" i="0" u="sng" kern="50" dirty="0">
                        <a:effectLst/>
                        <a:latin typeface="+mn-lt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800" b="0" i="0" u="sng" kern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s-ES" sz="1800" b="0" i="0" u="sng" kern="50" dirty="0">
                        <a:effectLst/>
                        <a:latin typeface="+mn-lt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800" b="0" i="0" u="sng" kern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0,00%</a:t>
                      </a:r>
                      <a:endParaRPr lang="es-ES" sz="1800" b="0" i="0" u="sng" kern="50" dirty="0">
                        <a:effectLst/>
                        <a:latin typeface="+mn-lt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44450" marR="44450" marT="0" marB="0" anchor="ctr"/>
                </a:tc>
              </a:tr>
            </a:tbl>
          </a:graphicData>
        </a:graphic>
      </p:graphicFrame>
      <p:graphicFrame>
        <p:nvGraphicFramePr>
          <p:cNvPr id="7" name="Gráfico 6"/>
          <p:cNvGraphicFramePr/>
          <p:nvPr>
            <p:extLst>
              <p:ext uri="{D42A27DB-BD31-4B8C-83A1-F6EECF244321}">
                <p14:modId xmlns:p14="http://schemas.microsoft.com/office/powerpoint/2010/main" val="3614583351"/>
              </p:ext>
            </p:extLst>
          </p:nvPr>
        </p:nvGraphicFramePr>
        <p:xfrm>
          <a:off x="5141843" y="1266618"/>
          <a:ext cx="6838122" cy="48426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72723447"/>
      </p:ext>
    </p:extLst>
  </p:cSld>
  <p:clrMapOvr>
    <a:masterClrMapping/>
  </p:clrMapOvr>
  <p:transition spd="slow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000"/>
                            </p:stCondLst>
                            <p:childTnLst>
                              <p:par>
                                <p:cTn id="1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  <p:bldGraphic spid="7" grpId="0">
        <p:bldAsOne/>
      </p:bldGraphic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72103" y="386366"/>
            <a:ext cx="10864523" cy="620799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2400" b="1" i="1" cap="small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Have you ever witnessed an oral or physical attack against a woman?</a:t>
            </a:r>
            <a:endParaRPr lang="es-ES" sz="2000" dirty="0">
              <a:solidFill>
                <a:schemeClr val="accent1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325540" y="4663724"/>
            <a:ext cx="440409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b="1" i="1" kern="5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Half of the interviewees have witnessed an oral or physical attack against a woman.</a:t>
            </a:r>
            <a:endParaRPr lang="es-ES" b="1" i="1" kern="50" dirty="0">
              <a:solidFill>
                <a:srgbClr val="C00000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3987953"/>
              </p:ext>
            </p:extLst>
          </p:nvPr>
        </p:nvGraphicFramePr>
        <p:xfrm>
          <a:off x="572104" y="1558343"/>
          <a:ext cx="3291557" cy="1206396"/>
        </p:xfrm>
        <a:graphic>
          <a:graphicData uri="http://schemas.openxmlformats.org/drawingml/2006/table">
            <a:tbl>
              <a:tblPr>
                <a:tableStyleId>{5DA37D80-6434-44D0-A028-1B22A696006F}</a:tableStyleId>
              </a:tblPr>
              <a:tblGrid>
                <a:gridCol w="1102150"/>
                <a:gridCol w="759853"/>
                <a:gridCol w="1429554"/>
              </a:tblGrid>
              <a:tr h="4021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2000" b="0" i="0" kern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YES</a:t>
                      </a:r>
                      <a:endParaRPr lang="es-ES" sz="2000" b="0" i="0" kern="50" dirty="0">
                        <a:effectLst/>
                        <a:latin typeface="+mn-lt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2000" b="0" i="0" ker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44</a:t>
                      </a:r>
                      <a:endParaRPr lang="es-ES" sz="2000" b="0" i="0" kern="50">
                        <a:effectLst/>
                        <a:latin typeface="+mn-lt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2000" b="0" i="0" ker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61,97%</a:t>
                      </a:r>
                      <a:endParaRPr lang="es-ES" sz="2000" b="0" i="0" kern="50">
                        <a:effectLst/>
                        <a:latin typeface="+mn-lt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44450" marR="44450" marT="0" marB="0" anchor="b"/>
                </a:tc>
              </a:tr>
              <a:tr h="4021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2000" b="0" i="0" ker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</a:t>
                      </a:r>
                      <a:endParaRPr lang="es-ES" sz="2000" b="0" i="0" kern="50">
                        <a:effectLst/>
                        <a:latin typeface="+mn-lt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2000" b="0" i="0" ker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endParaRPr lang="es-ES" sz="2000" b="0" i="0" kern="50">
                        <a:effectLst/>
                        <a:latin typeface="+mn-lt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2000" b="0" i="0" ker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33,80%</a:t>
                      </a:r>
                      <a:endParaRPr lang="es-ES" sz="2000" b="0" i="0" kern="50">
                        <a:effectLst/>
                        <a:latin typeface="+mn-lt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44450" marR="44450" marT="0" marB="0" anchor="b"/>
                </a:tc>
              </a:tr>
              <a:tr h="4021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2000" b="0" i="0" ker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DN/DA</a:t>
                      </a:r>
                      <a:endParaRPr lang="es-ES" sz="2000" b="0" i="0" kern="50">
                        <a:effectLst/>
                        <a:latin typeface="+mn-lt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2000" b="0" i="0" ker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s-ES" sz="2000" b="0" i="0" kern="50">
                        <a:effectLst/>
                        <a:latin typeface="+mn-lt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2000" b="0" i="0" kern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4,23%</a:t>
                      </a:r>
                      <a:endParaRPr lang="es-ES" sz="2000" b="0" i="0" kern="50" dirty="0">
                        <a:effectLst/>
                        <a:latin typeface="+mn-lt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44450" marR="44450" marT="0" marB="0" anchor="b"/>
                </a:tc>
              </a:tr>
            </a:tbl>
          </a:graphicData>
        </a:graphic>
      </p:graphicFrame>
      <p:graphicFrame>
        <p:nvGraphicFramePr>
          <p:cNvPr id="8" name="Gráfico 7"/>
          <p:cNvGraphicFramePr/>
          <p:nvPr>
            <p:extLst>
              <p:ext uri="{D42A27DB-BD31-4B8C-83A1-F6EECF244321}">
                <p14:modId xmlns:p14="http://schemas.microsoft.com/office/powerpoint/2010/main" val="3121940958"/>
              </p:ext>
            </p:extLst>
          </p:nvPr>
        </p:nvGraphicFramePr>
        <p:xfrm>
          <a:off x="5112913" y="1299625"/>
          <a:ext cx="6478073" cy="49723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14944242"/>
      </p:ext>
    </p:extLst>
  </p:cSld>
  <p:clrMapOvr>
    <a:masterClrMapping/>
  </p:clrMapOvr>
  <p:transition spd="slow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000"/>
                            </p:stCondLst>
                            <p:childTnLst>
                              <p:par>
                                <p:cTn id="1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  <p:bldGraphic spid="8" grpId="0">
        <p:bldAsOne/>
      </p:bldGraphic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72103" y="386366"/>
            <a:ext cx="10864523" cy="6207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i="1" cap="small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Have you ever defended a battered person?</a:t>
            </a:r>
            <a:endParaRPr lang="es-ES" sz="2000" dirty="0">
              <a:solidFill>
                <a:schemeClr val="accent1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325540" y="4663724"/>
            <a:ext cx="440409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b="1" i="1" kern="5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They have defended the battered person at least once.</a:t>
            </a:r>
            <a:endParaRPr lang="es-ES" b="1" i="1" kern="50" dirty="0">
              <a:solidFill>
                <a:srgbClr val="C00000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4014093"/>
              </p:ext>
            </p:extLst>
          </p:nvPr>
        </p:nvGraphicFramePr>
        <p:xfrm>
          <a:off x="572104" y="1558343"/>
          <a:ext cx="3291557" cy="1206396"/>
        </p:xfrm>
        <a:graphic>
          <a:graphicData uri="http://schemas.openxmlformats.org/drawingml/2006/table">
            <a:tbl>
              <a:tblPr>
                <a:tableStyleId>{5DA37D80-6434-44D0-A028-1B22A696006F}</a:tableStyleId>
              </a:tblPr>
              <a:tblGrid>
                <a:gridCol w="1102150"/>
                <a:gridCol w="759853"/>
                <a:gridCol w="1429554"/>
              </a:tblGrid>
              <a:tr h="4021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2000" b="0" i="0" kern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YES</a:t>
                      </a:r>
                      <a:endParaRPr lang="es-ES" sz="2000" b="0" i="0" kern="50" dirty="0">
                        <a:effectLst/>
                        <a:latin typeface="+mn-lt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2000" b="0" i="0" ker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31</a:t>
                      </a:r>
                      <a:endParaRPr lang="es-ES" sz="2000" b="0" i="0" kern="50">
                        <a:effectLst/>
                        <a:latin typeface="+mn-lt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2000" b="0" i="0" ker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43,66%</a:t>
                      </a:r>
                      <a:endParaRPr lang="es-ES" sz="2000" b="0" i="0" kern="50">
                        <a:effectLst/>
                        <a:latin typeface="+mn-lt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44450" marR="44450" marT="0" marB="0" anchor="b"/>
                </a:tc>
              </a:tr>
              <a:tr h="4021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2000" b="0" i="0" ker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</a:t>
                      </a:r>
                      <a:endParaRPr lang="es-ES" sz="2000" b="0" i="0" kern="50">
                        <a:effectLst/>
                        <a:latin typeface="+mn-lt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2000" b="0" i="0" ker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34</a:t>
                      </a:r>
                      <a:endParaRPr lang="es-ES" sz="2000" b="0" i="0" kern="50">
                        <a:effectLst/>
                        <a:latin typeface="+mn-lt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2000" b="0" i="0" ker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47,89%</a:t>
                      </a:r>
                      <a:endParaRPr lang="es-ES" sz="2000" b="0" i="0" kern="50">
                        <a:effectLst/>
                        <a:latin typeface="+mn-lt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44450" marR="44450" marT="0" marB="0" anchor="b"/>
                </a:tc>
              </a:tr>
              <a:tr h="4021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2000" b="0" i="0" ker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DN/DA</a:t>
                      </a:r>
                      <a:endParaRPr lang="es-ES" sz="2000" b="0" i="0" kern="50">
                        <a:effectLst/>
                        <a:latin typeface="+mn-lt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2000" b="0" i="0" ker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s-ES" sz="2000" b="0" i="0" kern="50">
                        <a:effectLst/>
                        <a:latin typeface="+mn-lt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2000" b="0" i="0" kern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8,45%</a:t>
                      </a:r>
                      <a:endParaRPr lang="es-ES" sz="2000" b="0" i="0" kern="50" dirty="0">
                        <a:effectLst/>
                        <a:latin typeface="+mn-lt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44450" marR="44450" marT="0" marB="0" anchor="b"/>
                </a:tc>
              </a:tr>
            </a:tbl>
          </a:graphicData>
        </a:graphic>
      </p:graphicFrame>
      <p:graphicFrame>
        <p:nvGraphicFramePr>
          <p:cNvPr id="7" name="Gráfico 6"/>
          <p:cNvGraphicFramePr/>
          <p:nvPr>
            <p:extLst>
              <p:ext uri="{D42A27DB-BD31-4B8C-83A1-F6EECF244321}">
                <p14:modId xmlns:p14="http://schemas.microsoft.com/office/powerpoint/2010/main" val="3108568016"/>
              </p:ext>
            </p:extLst>
          </p:nvPr>
        </p:nvGraphicFramePr>
        <p:xfrm>
          <a:off x="4958366" y="1380388"/>
          <a:ext cx="6577616" cy="48014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45513625"/>
      </p:ext>
    </p:extLst>
  </p:cSld>
  <p:clrMapOvr>
    <a:masterClrMapping/>
  </p:clrMapOvr>
  <p:transition spd="slow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  <p:bldGraphic spid="7" grpId="0">
        <p:bldAsOne/>
      </p:bldGraphic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72103" y="386366"/>
            <a:ext cx="10864523" cy="620799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2400" b="1" i="1" cap="small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Do you </a:t>
            </a:r>
            <a:r>
              <a:rPr lang="en-US" sz="2600" b="1" i="1" cap="small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consider</a:t>
            </a:r>
            <a:r>
              <a:rPr lang="en-US" sz="2400" b="1" i="1" cap="small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there is machismo /chauvinism among young people?</a:t>
            </a:r>
            <a:endParaRPr lang="es-ES" sz="2000" dirty="0">
              <a:solidFill>
                <a:schemeClr val="accent1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238454" y="4489552"/>
            <a:ext cx="440409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b="1" i="1" kern="5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Most agree on the fact that there is too much chauvinism and machismo.</a:t>
            </a:r>
            <a:endParaRPr lang="es-ES" b="1" i="1" kern="50" dirty="0">
              <a:solidFill>
                <a:srgbClr val="C00000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4218292"/>
              </p:ext>
            </p:extLst>
          </p:nvPr>
        </p:nvGraphicFramePr>
        <p:xfrm>
          <a:off x="572104" y="1558343"/>
          <a:ext cx="3291557" cy="1206396"/>
        </p:xfrm>
        <a:graphic>
          <a:graphicData uri="http://schemas.openxmlformats.org/drawingml/2006/table">
            <a:tbl>
              <a:tblPr>
                <a:tableStyleId>{5DA37D80-6434-44D0-A028-1B22A696006F}</a:tableStyleId>
              </a:tblPr>
              <a:tblGrid>
                <a:gridCol w="1102150"/>
                <a:gridCol w="759853"/>
                <a:gridCol w="1429554"/>
              </a:tblGrid>
              <a:tr h="4021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2400" b="0" i="0" kern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</a:t>
                      </a:r>
                      <a:endParaRPr lang="es-ES" sz="2400" b="0" i="0" kern="50" dirty="0">
                        <a:effectLst/>
                        <a:latin typeface="+mn-lt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2400" b="0" i="0" ker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es-ES" sz="2400" b="0" i="0" kern="50">
                        <a:effectLst/>
                        <a:latin typeface="+mn-lt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2400" b="0" i="0" ker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18,31%</a:t>
                      </a:r>
                      <a:endParaRPr lang="es-ES" sz="2400" b="0" i="0" kern="50">
                        <a:effectLst/>
                        <a:latin typeface="+mn-lt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44450" marR="44450" marT="0" marB="0" anchor="b"/>
                </a:tc>
              </a:tr>
              <a:tr h="4021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2400" b="0" i="0" ker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YES</a:t>
                      </a:r>
                      <a:endParaRPr lang="es-ES" sz="2400" b="0" i="0" kern="50">
                        <a:effectLst/>
                        <a:latin typeface="+mn-lt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2400" b="0" i="0" ker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  <a:endParaRPr lang="es-ES" sz="2400" b="0" i="0" kern="50">
                        <a:effectLst/>
                        <a:latin typeface="+mn-lt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2400" b="0" i="0" ker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70,42%</a:t>
                      </a:r>
                      <a:endParaRPr lang="es-ES" sz="2400" b="0" i="0" kern="50">
                        <a:effectLst/>
                        <a:latin typeface="+mn-lt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44450" marR="44450" marT="0" marB="0" anchor="b"/>
                </a:tc>
              </a:tr>
              <a:tr h="4021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2400" b="0" i="0" ker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DN/DA</a:t>
                      </a:r>
                      <a:endParaRPr lang="es-ES" sz="2400" b="0" i="0" kern="50">
                        <a:effectLst/>
                        <a:latin typeface="+mn-lt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2400" b="0" i="0" ker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s-ES" sz="2400" b="0" i="0" kern="50">
                        <a:effectLst/>
                        <a:latin typeface="+mn-lt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2400" b="0" i="0" kern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11,27%</a:t>
                      </a:r>
                      <a:endParaRPr lang="es-ES" sz="2400" b="0" i="0" kern="50" dirty="0">
                        <a:effectLst/>
                        <a:latin typeface="+mn-lt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44450" marR="44450" marT="0" marB="0" anchor="b"/>
                </a:tc>
              </a:tr>
            </a:tbl>
          </a:graphicData>
        </a:graphic>
      </p:graphicFrame>
      <p:graphicFrame>
        <p:nvGraphicFramePr>
          <p:cNvPr id="8" name="Gráfico 7"/>
          <p:cNvGraphicFramePr/>
          <p:nvPr>
            <p:extLst>
              <p:ext uri="{D42A27DB-BD31-4B8C-83A1-F6EECF244321}">
                <p14:modId xmlns:p14="http://schemas.microsoft.com/office/powerpoint/2010/main" val="511009575"/>
              </p:ext>
            </p:extLst>
          </p:nvPr>
        </p:nvGraphicFramePr>
        <p:xfrm>
          <a:off x="4729635" y="1390196"/>
          <a:ext cx="6706991" cy="48944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79016877"/>
      </p:ext>
    </p:extLst>
  </p:cSld>
  <p:clrMapOvr>
    <a:masterClrMapping/>
  </p:clrMapOvr>
  <p:transition spd="slow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  <p:bldGraphic spid="8" grpId="0">
        <p:bldAsOne/>
      </p:bldGraphic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72103" y="386366"/>
            <a:ext cx="10864523" cy="6207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i="1" cap="small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What is your opinion about racism and xenophobia?</a:t>
            </a:r>
            <a:endParaRPr lang="es-ES" sz="2000" dirty="0">
              <a:solidFill>
                <a:schemeClr val="accent1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296511" y="3081665"/>
            <a:ext cx="2766003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b="1" i="1" kern="5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Most believe it is justified because there are a great number of immigrants.</a:t>
            </a:r>
            <a:endParaRPr lang="es-ES" b="1" i="1" kern="50" dirty="0">
              <a:solidFill>
                <a:srgbClr val="C00000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6880429"/>
              </p:ext>
            </p:extLst>
          </p:nvPr>
        </p:nvGraphicFramePr>
        <p:xfrm>
          <a:off x="673704" y="1007165"/>
          <a:ext cx="9341153" cy="1206396"/>
        </p:xfrm>
        <a:graphic>
          <a:graphicData uri="http://schemas.openxmlformats.org/drawingml/2006/table">
            <a:tbl>
              <a:tblPr>
                <a:tableStyleId>{5DA37D80-6434-44D0-A028-1B22A696006F}</a:tableStyleId>
              </a:tblPr>
              <a:tblGrid>
                <a:gridCol w="6714067"/>
                <a:gridCol w="1509486"/>
                <a:gridCol w="1117600"/>
              </a:tblGrid>
              <a:tr h="4021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b="0" i="0" kern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It is justified because there is too much immigration</a:t>
                      </a:r>
                      <a:endParaRPr lang="es-ES" sz="2000" b="0" i="0" kern="50" dirty="0">
                        <a:effectLst/>
                        <a:latin typeface="+mn-lt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2000" b="0" i="0" kern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es-ES" sz="2000" b="0" i="0" kern="50" dirty="0">
                        <a:effectLst/>
                        <a:latin typeface="+mn-lt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2000" b="0" i="0" ker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22,54%</a:t>
                      </a:r>
                      <a:endParaRPr lang="es-ES" sz="2000" b="0" i="0" kern="50">
                        <a:effectLst/>
                        <a:latin typeface="+mn-lt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44450" marR="44450" marT="0" marB="0" anchor="ctr"/>
                </a:tc>
              </a:tr>
              <a:tr h="4021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b="0" i="0" ker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It is not justified. I consider it to be a scourge within our society</a:t>
                      </a:r>
                      <a:endParaRPr lang="es-ES" sz="2000" b="0" i="0" kern="50">
                        <a:effectLst/>
                        <a:latin typeface="+mn-lt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2000" b="0" i="0" ker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41</a:t>
                      </a:r>
                      <a:endParaRPr lang="es-ES" sz="2000" b="0" i="0" kern="50">
                        <a:effectLst/>
                        <a:latin typeface="+mn-lt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2000" b="0" i="0" kern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57,75%</a:t>
                      </a:r>
                      <a:endParaRPr lang="es-ES" sz="2000" b="0" i="0" kern="50" dirty="0">
                        <a:effectLst/>
                        <a:latin typeface="+mn-lt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44450" marR="44450" marT="0" marB="0" anchor="ctr"/>
                </a:tc>
              </a:tr>
              <a:tr h="4021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2000" b="0" i="0" kern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DN/DA</a:t>
                      </a:r>
                      <a:endParaRPr lang="es-ES" sz="2000" b="0" i="0" kern="50" dirty="0">
                        <a:effectLst/>
                        <a:latin typeface="+mn-lt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2000" b="0" i="0" ker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es-ES" sz="2000" b="0" i="0" kern="50">
                        <a:effectLst/>
                        <a:latin typeface="+mn-lt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2000" b="0" i="0" kern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19,72%</a:t>
                      </a:r>
                      <a:endParaRPr lang="es-ES" sz="2000" b="0" i="0" kern="50" dirty="0">
                        <a:effectLst/>
                        <a:latin typeface="+mn-lt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44450" marR="44450" marT="0" marB="0" anchor="ctr"/>
                </a:tc>
              </a:tr>
            </a:tbl>
          </a:graphicData>
        </a:graphic>
      </p:graphicFrame>
      <p:graphicFrame>
        <p:nvGraphicFramePr>
          <p:cNvPr id="7" name="Gráfico 6"/>
          <p:cNvGraphicFramePr/>
          <p:nvPr>
            <p:extLst>
              <p:ext uri="{D42A27DB-BD31-4B8C-83A1-F6EECF244321}">
                <p14:modId xmlns:p14="http://schemas.microsoft.com/office/powerpoint/2010/main" val="3629278416"/>
              </p:ext>
            </p:extLst>
          </p:nvPr>
        </p:nvGraphicFramePr>
        <p:xfrm>
          <a:off x="3367314" y="2547709"/>
          <a:ext cx="8536805" cy="40998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49752530"/>
      </p:ext>
    </p:extLst>
  </p:cSld>
  <p:clrMapOvr>
    <a:masterClrMapping/>
  </p:clrMapOvr>
  <p:transition spd="slow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000"/>
                            </p:stCondLst>
                            <p:childTnLst>
                              <p:par>
                                <p:cTn id="1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  <p:bldGraphic spid="7" grpId="0">
        <p:bldAsOne/>
      </p:bldGraphic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72103" y="386366"/>
            <a:ext cx="10864523" cy="70220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b="1" i="1" cap="small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There are liberal (left) and conservative (right) ideologies. Note down with an X which position you occupy:</a:t>
            </a:r>
            <a:endParaRPr lang="es-ES" sz="2000" dirty="0">
              <a:solidFill>
                <a:schemeClr val="accent1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252968" y="4823380"/>
            <a:ext cx="440409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b="1" i="1" kern="5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Most people interviewed are liberal.</a:t>
            </a:r>
            <a:endParaRPr lang="es-ES" b="1" i="1" kern="50" dirty="0">
              <a:solidFill>
                <a:srgbClr val="C00000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8863944"/>
              </p:ext>
            </p:extLst>
          </p:nvPr>
        </p:nvGraphicFramePr>
        <p:xfrm>
          <a:off x="572103" y="1398685"/>
          <a:ext cx="3291557" cy="2620260"/>
        </p:xfrm>
        <a:graphic>
          <a:graphicData uri="http://schemas.openxmlformats.org/drawingml/2006/table">
            <a:tbl>
              <a:tblPr>
                <a:tableStyleId>{5DA37D80-6434-44D0-A028-1B22A696006F}</a:tableStyleId>
              </a:tblPr>
              <a:tblGrid>
                <a:gridCol w="1750182"/>
                <a:gridCol w="667657"/>
                <a:gridCol w="873718"/>
              </a:tblGrid>
              <a:tr h="402132"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ES" sz="2000" b="0" i="0" kern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Extreme </a:t>
                      </a:r>
                      <a:r>
                        <a:rPr lang="es-ES" sz="2000" b="0" i="0" kern="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right</a:t>
                      </a:r>
                      <a:endParaRPr lang="es-ES" sz="2000" b="0" i="0" kern="50" dirty="0">
                        <a:effectLst/>
                        <a:latin typeface="+mn-lt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ES" sz="1800" b="0" i="0" ker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s-ES" sz="1800" b="0" i="0" kern="50">
                        <a:effectLst/>
                        <a:latin typeface="+mn-lt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ES" sz="1800" b="0" i="0" ker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0,00%</a:t>
                      </a:r>
                      <a:endParaRPr lang="es-ES" sz="1800" b="0" i="0" kern="50">
                        <a:effectLst/>
                        <a:latin typeface="+mn-lt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44450" marR="44450" marT="0" marB="0" anchor="b"/>
                </a:tc>
              </a:tr>
              <a:tr h="402132"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ES" sz="2000" b="0" i="0" ker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Right</a:t>
                      </a:r>
                      <a:endParaRPr lang="es-ES" sz="2000" b="0" i="0" kern="50">
                        <a:effectLst/>
                        <a:latin typeface="+mn-lt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ES" sz="1800" b="0" i="0" ker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lang="es-ES" sz="1800" b="0" i="0" kern="50">
                        <a:effectLst/>
                        <a:latin typeface="+mn-lt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ES" sz="1800" b="0" i="0" kern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28,79%</a:t>
                      </a:r>
                      <a:endParaRPr lang="es-ES" sz="1800" b="0" i="0" kern="50" dirty="0">
                        <a:effectLst/>
                        <a:latin typeface="+mn-lt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44450" marR="44450" marT="0" marB="0" anchor="b"/>
                </a:tc>
              </a:tr>
              <a:tr h="402132"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ES" sz="2000" b="0" i="0" ker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Moderate /right</a:t>
                      </a:r>
                      <a:endParaRPr lang="es-ES" sz="2000" b="0" i="0" kern="50">
                        <a:effectLst/>
                        <a:latin typeface="+mn-lt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ES" sz="1800" b="0" i="0" ker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s-ES" sz="1800" b="0" i="0" kern="50">
                        <a:effectLst/>
                        <a:latin typeface="+mn-lt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ES" sz="1800" b="0" i="0" ker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15,15%</a:t>
                      </a:r>
                      <a:endParaRPr lang="es-ES" sz="1800" b="0" i="0" kern="50">
                        <a:effectLst/>
                        <a:latin typeface="+mn-lt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44450" marR="44450" marT="0" marB="0" anchor="b"/>
                </a:tc>
              </a:tr>
              <a:tr h="402132"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ES" sz="2000" b="0" i="0" ker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Moderate / left</a:t>
                      </a:r>
                      <a:endParaRPr lang="es-ES" sz="2000" b="0" i="0" kern="50">
                        <a:effectLst/>
                        <a:latin typeface="+mn-lt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ES" sz="1800" b="0" i="0" ker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s-ES" sz="1800" b="0" i="0" kern="50">
                        <a:effectLst/>
                        <a:latin typeface="+mn-lt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ES" sz="1800" b="0" i="0" ker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12,12%</a:t>
                      </a:r>
                      <a:endParaRPr lang="es-ES" sz="1800" b="0" i="0" kern="50">
                        <a:effectLst/>
                        <a:latin typeface="+mn-lt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44450" marR="44450" marT="0" marB="0" anchor="b"/>
                </a:tc>
              </a:tr>
              <a:tr h="402132"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ES" sz="2000" b="0" i="0" ker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Left</a:t>
                      </a:r>
                      <a:endParaRPr lang="es-ES" sz="2000" b="0" i="0" kern="50">
                        <a:effectLst/>
                        <a:latin typeface="+mn-lt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ES" sz="1800" b="0" i="0" ker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29</a:t>
                      </a:r>
                      <a:endParaRPr lang="es-ES" sz="1800" b="0" i="0" kern="50">
                        <a:effectLst/>
                        <a:latin typeface="+mn-lt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ES" sz="1800" b="0" i="0" ker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43,94%</a:t>
                      </a:r>
                      <a:endParaRPr lang="es-ES" sz="1800" b="0" i="0" kern="50">
                        <a:effectLst/>
                        <a:latin typeface="+mn-lt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44450" marR="44450" marT="0" marB="0" anchor="b"/>
                </a:tc>
              </a:tr>
              <a:tr h="402132"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ES" sz="2000" b="0" i="0" kern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Extreme </a:t>
                      </a:r>
                      <a:r>
                        <a:rPr lang="es-ES" sz="2000" b="0" i="0" kern="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left</a:t>
                      </a:r>
                      <a:endParaRPr lang="es-ES" sz="2000" b="0" i="0" kern="50" dirty="0">
                        <a:effectLst/>
                        <a:latin typeface="+mn-lt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ES" sz="1800" b="0" i="0" ker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s-ES" sz="1800" b="0" i="0" kern="50">
                        <a:effectLst/>
                        <a:latin typeface="+mn-lt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ES" sz="1800" b="0" i="0" kern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0,00%</a:t>
                      </a:r>
                      <a:endParaRPr lang="es-ES" sz="1800" b="0" i="0" kern="50" dirty="0">
                        <a:effectLst/>
                        <a:latin typeface="+mn-lt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44450" marR="44450" marT="0" marB="0" anchor="b"/>
                </a:tc>
              </a:tr>
            </a:tbl>
          </a:graphicData>
        </a:graphic>
      </p:graphicFrame>
      <p:graphicFrame>
        <p:nvGraphicFramePr>
          <p:cNvPr id="7" name="Gráfico 6"/>
          <p:cNvGraphicFramePr/>
          <p:nvPr>
            <p:extLst>
              <p:ext uri="{D42A27DB-BD31-4B8C-83A1-F6EECF244321}">
                <p14:modId xmlns:p14="http://schemas.microsoft.com/office/powerpoint/2010/main" val="1716662411"/>
              </p:ext>
            </p:extLst>
          </p:nvPr>
        </p:nvGraphicFramePr>
        <p:xfrm>
          <a:off x="4920343" y="1212317"/>
          <a:ext cx="6758123" cy="52465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33113556"/>
      </p:ext>
    </p:extLst>
  </p:cSld>
  <p:clrMapOvr>
    <a:masterClrMapping/>
  </p:clrMapOvr>
  <p:transition spd="slow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000"/>
                            </p:stCondLst>
                            <p:childTnLst>
                              <p:par>
                                <p:cTn id="1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  <p:bldGraphic spid="7" grpId="0">
        <p:bldAsOne/>
      </p:bldGraphic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72104" y="386366"/>
            <a:ext cx="2954868" cy="46997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i="1" cap="small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CONCLUSION:</a:t>
            </a:r>
            <a:endParaRPr lang="es-ES" sz="2000" dirty="0">
              <a:solidFill>
                <a:schemeClr val="accent1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514047" y="1035151"/>
            <a:ext cx="11140745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sz="2000" b="1" i="1" kern="5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We can infer from the answers that most young people in </a:t>
            </a:r>
            <a:r>
              <a:rPr lang="en-US" sz="2000" b="1" i="1" kern="50" dirty="0" err="1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Málaga</a:t>
            </a:r>
            <a:r>
              <a:rPr lang="en-US" sz="2000" b="1" i="1" kern="5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2000" b="1" i="1" kern="50" dirty="0" err="1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percieve</a:t>
            </a:r>
            <a:r>
              <a:rPr lang="en-US" sz="2000" b="1" i="1" kern="5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immigration as a normal phenomenon; therefore, they connect with immigrants without feeling threatened by them or their future </a:t>
            </a:r>
            <a:r>
              <a:rPr lang="en-US" sz="2000" b="1" i="1" kern="50" dirty="0" err="1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jobs.Most</a:t>
            </a:r>
            <a:r>
              <a:rPr lang="en-US" sz="2000" b="1" i="1" kern="5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people interviewed are liberal</a:t>
            </a:r>
            <a:r>
              <a:rPr lang="en-US" sz="2000" b="1" i="1" kern="50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sz="2000" b="1" i="1" kern="5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Regarding their expectations they believe that having an education will provide them with work opportunities</a:t>
            </a:r>
            <a:r>
              <a:rPr lang="en-US" sz="2000" b="1" i="1" kern="50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sz="2000" b="1" i="1" kern="5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On the other hand, it is a fact that young people are constantly using their smart phones to communicate and to obtain information. They don’t use any other source of information. Social net-working sites are absolutely preferred</a:t>
            </a:r>
            <a:r>
              <a:rPr lang="en-US" sz="2000" b="1" i="1" kern="50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sz="2000" b="1" i="1" kern="5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Regarding gender violence, most interviewees have witnessed some kind of violent acts, but they haven’t participated in it. They also claim that there are many chauvinist / machismo attitudes among Young people</a:t>
            </a:r>
            <a:r>
              <a:rPr lang="en-US" sz="2000" b="1" i="1" kern="50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sz="2000" b="1" i="1" kern="5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When talking about politics, most situate themselves as liberal. No one situate themselves as being extremely left or right.</a:t>
            </a:r>
            <a:endParaRPr lang="es-ES" sz="2000" b="1" i="1" kern="50" dirty="0">
              <a:solidFill>
                <a:srgbClr val="C00000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7158866"/>
      </p:ext>
    </p:extLst>
  </p:cSld>
  <p:clrMapOvr>
    <a:masterClrMapping/>
  </p:clrMapOvr>
  <p:transition spd="slow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3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4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8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4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4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60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4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78920" y="492370"/>
            <a:ext cx="11198791" cy="534571"/>
          </a:xfrm>
        </p:spPr>
        <p:txBody>
          <a:bodyPr/>
          <a:lstStyle/>
          <a:p>
            <a:pPr marL="0" indent="0">
              <a:buNone/>
            </a:pPr>
            <a:r>
              <a:rPr lang="en-US" sz="2400" b="1" i="1" cap="small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 your </a:t>
            </a:r>
            <a:r>
              <a:rPr lang="en-US" sz="2400" b="1" i="1" cap="small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opinion</a:t>
            </a:r>
            <a:r>
              <a:rPr lang="en-US" sz="2400" b="1" i="1" cap="small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are there too many immigrants in your town</a:t>
            </a:r>
            <a:r>
              <a:rPr lang="en-US" sz="2400" b="1" i="1" cap="small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?</a:t>
            </a:r>
          </a:p>
          <a:p>
            <a:pPr marL="0" indent="0">
              <a:buNone/>
            </a:pPr>
            <a:endParaRPr lang="es-ES" sz="2000" dirty="0">
              <a:solidFill>
                <a:schemeClr val="accent1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9840519"/>
              </p:ext>
            </p:extLst>
          </p:nvPr>
        </p:nvGraphicFramePr>
        <p:xfrm>
          <a:off x="1082267" y="1615297"/>
          <a:ext cx="3542437" cy="1861008"/>
        </p:xfrm>
        <a:graphic>
          <a:graphicData uri="http://schemas.openxmlformats.org/drawingml/2006/table">
            <a:tbl>
              <a:tblPr>
                <a:tableStyleId>{5DA37D80-6434-44D0-A028-1B22A696006F}</a:tableStyleId>
              </a:tblPr>
              <a:tblGrid>
                <a:gridCol w="1179230"/>
                <a:gridCol w="1009410"/>
                <a:gridCol w="1353797"/>
              </a:tblGrid>
              <a:tr h="620336"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ES" sz="2000" kern="0" dirty="0">
                          <a:effectLst/>
                        </a:rPr>
                        <a:t>NO</a:t>
                      </a:r>
                      <a:endParaRPr lang="es-ES" sz="2000" kern="50" dirty="0">
                        <a:solidFill>
                          <a:srgbClr val="C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ES" sz="2000" kern="0" dirty="0">
                          <a:effectLst/>
                        </a:rPr>
                        <a:t>24</a:t>
                      </a:r>
                      <a:endParaRPr lang="es-ES" sz="2000" kern="50" dirty="0">
                        <a:solidFill>
                          <a:srgbClr val="C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ES" sz="2000" kern="0">
                          <a:effectLst/>
                        </a:rPr>
                        <a:t>33,80%</a:t>
                      </a:r>
                      <a:endParaRPr lang="es-ES" sz="2000" kern="50">
                        <a:solidFill>
                          <a:srgbClr val="C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620336"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ES" sz="2000" kern="0">
                          <a:effectLst/>
                        </a:rPr>
                        <a:t>YES</a:t>
                      </a:r>
                      <a:endParaRPr lang="es-ES" sz="2000" kern="50">
                        <a:solidFill>
                          <a:srgbClr val="C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ES" sz="2000" kern="0">
                          <a:effectLst/>
                        </a:rPr>
                        <a:t>38</a:t>
                      </a:r>
                      <a:endParaRPr lang="es-ES" sz="2000" kern="50">
                        <a:solidFill>
                          <a:srgbClr val="C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ES" sz="2000" kern="0">
                          <a:effectLst/>
                        </a:rPr>
                        <a:t>53,52%</a:t>
                      </a:r>
                      <a:endParaRPr lang="es-ES" sz="2000" kern="50">
                        <a:solidFill>
                          <a:srgbClr val="C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620336"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ES" sz="2000" kern="0" dirty="0">
                          <a:effectLst/>
                        </a:rPr>
                        <a:t>DN/DA</a:t>
                      </a:r>
                      <a:endParaRPr lang="es-ES" sz="2000" kern="50" dirty="0">
                        <a:solidFill>
                          <a:srgbClr val="C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ES" sz="2000" kern="0" dirty="0">
                          <a:effectLst/>
                        </a:rPr>
                        <a:t>9</a:t>
                      </a:r>
                      <a:endParaRPr lang="es-ES" sz="2000" kern="50" dirty="0">
                        <a:solidFill>
                          <a:srgbClr val="C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ES" sz="2000" kern="0" dirty="0">
                          <a:effectLst/>
                        </a:rPr>
                        <a:t>12,68%</a:t>
                      </a:r>
                      <a:endParaRPr lang="es-ES" sz="2000" kern="50" dirty="0">
                        <a:solidFill>
                          <a:srgbClr val="C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graphicFrame>
        <p:nvGraphicFramePr>
          <p:cNvPr id="5" name="Gráfico 4"/>
          <p:cNvGraphicFramePr/>
          <p:nvPr>
            <p:extLst>
              <p:ext uri="{D42A27DB-BD31-4B8C-83A1-F6EECF244321}">
                <p14:modId xmlns:p14="http://schemas.microsoft.com/office/powerpoint/2010/main" val="4068258468"/>
              </p:ext>
            </p:extLst>
          </p:nvPr>
        </p:nvGraphicFramePr>
        <p:xfrm>
          <a:off x="5008098" y="1501932"/>
          <a:ext cx="6618355" cy="48285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ectángulo 5"/>
          <p:cNvSpPr/>
          <p:nvPr/>
        </p:nvSpPr>
        <p:spPr>
          <a:xfrm>
            <a:off x="632138" y="4369749"/>
            <a:ext cx="415087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b="1" i="1" kern="50" dirty="0" smtClean="0">
                <a:solidFill>
                  <a:srgbClr val="C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Most people think there are too many immigrants.</a:t>
            </a:r>
            <a:endParaRPr lang="es-ES" b="1" i="1" kern="50" dirty="0">
              <a:solidFill>
                <a:srgbClr val="C00000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923506"/>
      </p:ext>
    </p:extLst>
  </p:cSld>
  <p:clrMapOvr>
    <a:masterClrMapping/>
  </p:clrMapOvr>
  <p:transition spd="slow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4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0"/>
                            </p:stCondLst>
                            <p:childTnLst>
                              <p:par>
                                <p:cTn id="13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5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8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Graphic spid="5" grpId="0">
        <p:bldAsOne/>
      </p:bldGraphic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78920" y="492370"/>
            <a:ext cx="11198791" cy="62809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400" b="1" i="1" cap="small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Have you ever had any feelings of enmity or distrust against an immigrant person?</a:t>
            </a:r>
            <a:endParaRPr lang="es-ES" sz="2000" dirty="0">
              <a:solidFill>
                <a:schemeClr val="accent1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378920" y="4730357"/>
            <a:ext cx="440409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b="1" i="1" kern="50" dirty="0" smtClean="0">
                <a:solidFill>
                  <a:srgbClr val="C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Most say they have never had any feeling of enmity or distrust against immigrants.</a:t>
            </a:r>
            <a:endParaRPr lang="es-ES" b="1" i="1" kern="50" dirty="0">
              <a:solidFill>
                <a:srgbClr val="C00000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6615763"/>
              </p:ext>
            </p:extLst>
          </p:nvPr>
        </p:nvGraphicFramePr>
        <p:xfrm>
          <a:off x="732758" y="1456644"/>
          <a:ext cx="3336965" cy="1608528"/>
        </p:xfrm>
        <a:graphic>
          <a:graphicData uri="http://schemas.openxmlformats.org/drawingml/2006/table">
            <a:tbl>
              <a:tblPr>
                <a:tableStyleId>{5DA37D80-6434-44D0-A028-1B22A696006F}</a:tableStyleId>
              </a:tblPr>
              <a:tblGrid>
                <a:gridCol w="1527452"/>
                <a:gridCol w="713713"/>
                <a:gridCol w="1095800"/>
              </a:tblGrid>
              <a:tr h="402132"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ES" sz="2000" kern="0" dirty="0"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Yes, </a:t>
                      </a:r>
                      <a:r>
                        <a:rPr lang="es-ES" sz="2000" kern="0" dirty="0" err="1"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Always</a:t>
                      </a:r>
                      <a:endParaRPr lang="es-ES" sz="2000" kern="50" dirty="0"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ES" sz="2000" kern="0" dirty="0"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12</a:t>
                      </a:r>
                      <a:endParaRPr lang="es-ES" sz="2000" kern="50" dirty="0"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ES" sz="2000" kern="0"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16,90%</a:t>
                      </a:r>
                      <a:endParaRPr lang="es-ES" sz="2000" kern="50"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402132"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ES" sz="2000" kern="0" dirty="0" err="1"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Sometimes</a:t>
                      </a:r>
                      <a:endParaRPr lang="es-ES" sz="2000" kern="50" dirty="0"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ES" sz="2000" kern="0"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14</a:t>
                      </a:r>
                      <a:endParaRPr lang="es-ES" sz="2000" kern="50"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ES" sz="2000" kern="0"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19,72%</a:t>
                      </a:r>
                      <a:endParaRPr lang="es-ES" sz="2000" kern="50"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402132"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ES" sz="2000" kern="0"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Seldom</a:t>
                      </a:r>
                      <a:endParaRPr lang="es-ES" sz="2000" kern="50"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ES" sz="2000" kern="0" dirty="0"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</a:t>
                      </a:r>
                      <a:endParaRPr lang="es-ES" sz="2000" kern="50" dirty="0"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ES" sz="2000" kern="0"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28,17%</a:t>
                      </a:r>
                      <a:endParaRPr lang="es-ES" sz="2000" kern="50"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402132"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ES" sz="2000" kern="0" dirty="0" err="1"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Never</a:t>
                      </a:r>
                      <a:endParaRPr lang="es-ES" sz="2000" kern="50" dirty="0"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ES" sz="2000" kern="0" dirty="0"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25</a:t>
                      </a:r>
                      <a:endParaRPr lang="es-ES" sz="2000" kern="50" dirty="0"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ES" sz="2000" kern="0" dirty="0"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35,21%</a:t>
                      </a:r>
                      <a:endParaRPr lang="es-ES" sz="2000" kern="50" dirty="0"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graphicFrame>
        <p:nvGraphicFramePr>
          <p:cNvPr id="7" name="Gráfico 6"/>
          <p:cNvGraphicFramePr/>
          <p:nvPr>
            <p:extLst>
              <p:ext uri="{D42A27DB-BD31-4B8C-83A1-F6EECF244321}">
                <p14:modId xmlns:p14="http://schemas.microsoft.com/office/powerpoint/2010/main" val="1509529853"/>
              </p:ext>
            </p:extLst>
          </p:nvPr>
        </p:nvGraphicFramePr>
        <p:xfrm>
          <a:off x="4783015" y="1244446"/>
          <a:ext cx="6890197" cy="49631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31431720"/>
      </p:ext>
    </p:extLst>
  </p:cSld>
  <p:clrMapOvr>
    <a:masterClrMapping/>
  </p:clrMapOvr>
  <p:transition spd="slow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3" presetClass="entr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000"/>
                            </p:stCondLst>
                            <p:childTnLst>
                              <p:par>
                                <p:cTn id="1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  <p:bldGraphic spid="7" grpId="1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78920" y="492370"/>
            <a:ext cx="11198791" cy="6280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i="1" cap="small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If you could choose where to live, would you live in a place:</a:t>
            </a:r>
            <a:endParaRPr lang="es-ES" sz="2000" dirty="0">
              <a:solidFill>
                <a:schemeClr val="accent1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378920" y="5472479"/>
            <a:ext cx="440409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b="1" i="1" kern="50" dirty="0" smtClean="0">
                <a:solidFill>
                  <a:srgbClr val="C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They wouldn’t mind living next to immigrants.</a:t>
            </a:r>
            <a:endParaRPr lang="es-ES" b="1" i="1" kern="50" dirty="0">
              <a:solidFill>
                <a:srgbClr val="C00000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9688666"/>
              </p:ext>
            </p:extLst>
          </p:nvPr>
        </p:nvGraphicFramePr>
        <p:xfrm>
          <a:off x="484938" y="1120462"/>
          <a:ext cx="3690803" cy="3754932"/>
        </p:xfrm>
        <a:graphic>
          <a:graphicData uri="http://schemas.openxmlformats.org/drawingml/2006/table">
            <a:tbl>
              <a:tblPr>
                <a:tableStyleId>{5DA37D80-6434-44D0-A028-1B22A696006F}</a:tableStyleId>
              </a:tblPr>
              <a:tblGrid>
                <a:gridCol w="1689417"/>
                <a:gridCol w="789392"/>
                <a:gridCol w="1211994"/>
              </a:tblGrid>
              <a:tr h="4021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b="0" i="0" kern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Where there wouldn´t be any immigrants at all</a:t>
                      </a:r>
                      <a:endParaRPr lang="es-ES" sz="2000" b="0" i="0" kern="50" dirty="0">
                        <a:effectLst/>
                        <a:latin typeface="+mn-lt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2000" b="0" i="0" ker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es-ES" sz="2000" b="0" i="0" kern="50">
                        <a:effectLst/>
                        <a:latin typeface="+mn-lt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2000" b="0" i="0" kern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18,31%</a:t>
                      </a:r>
                      <a:endParaRPr lang="es-ES" sz="2000" b="0" i="0" kern="50" dirty="0">
                        <a:effectLst/>
                        <a:latin typeface="+mn-lt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44450" marR="44450" marT="0" marB="0" anchor="ctr"/>
                </a:tc>
              </a:tr>
              <a:tr h="4021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b="0" i="0" ker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Where there were  few immigransts</a:t>
                      </a:r>
                      <a:endParaRPr lang="es-ES" sz="2000" b="0" i="0" kern="50">
                        <a:effectLst/>
                        <a:latin typeface="+mn-lt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2000" b="0" i="0" ker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es-ES" sz="2000" b="0" i="0" kern="50">
                        <a:effectLst/>
                        <a:latin typeface="+mn-lt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2000" b="0" i="0" ker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19,72%</a:t>
                      </a:r>
                      <a:endParaRPr lang="es-ES" sz="2000" b="0" i="0" kern="50">
                        <a:effectLst/>
                        <a:latin typeface="+mn-lt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44450" marR="44450" marT="0" marB="0" anchor="ctr"/>
                </a:tc>
              </a:tr>
              <a:tr h="4021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b="0" i="0" kern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 do not care whether there are or not immigrants.</a:t>
                      </a:r>
                      <a:endParaRPr lang="es-ES" sz="2000" b="0" i="0" kern="50" dirty="0">
                        <a:effectLst/>
                        <a:latin typeface="+mn-lt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2000" b="0" i="0" ker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36</a:t>
                      </a:r>
                      <a:endParaRPr lang="es-ES" sz="2000" b="0" i="0" kern="50">
                        <a:effectLst/>
                        <a:latin typeface="+mn-lt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2000" b="0" i="0" ker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50,70%</a:t>
                      </a:r>
                      <a:endParaRPr lang="es-ES" sz="2000" b="0" i="0" kern="50">
                        <a:effectLst/>
                        <a:latin typeface="+mn-lt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44450" marR="44450" marT="0" marB="0" anchor="ctr"/>
                </a:tc>
              </a:tr>
              <a:tr h="4021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2000" b="0" i="0" kern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DN/DA</a:t>
                      </a:r>
                      <a:endParaRPr lang="es-ES" sz="2000" b="0" i="0" kern="50" dirty="0">
                        <a:effectLst/>
                        <a:latin typeface="+mn-lt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2000" b="0" i="0" kern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s-ES" sz="2000" b="0" i="0" kern="50" dirty="0">
                        <a:effectLst/>
                        <a:latin typeface="+mn-lt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2000" b="0" i="0" kern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11,27%</a:t>
                      </a:r>
                      <a:endParaRPr lang="es-ES" sz="2000" b="0" i="0" kern="50" dirty="0">
                        <a:effectLst/>
                        <a:latin typeface="+mn-lt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44450" marR="44450" marT="0" marB="0" anchor="ctr"/>
                </a:tc>
              </a:tr>
            </a:tbl>
          </a:graphicData>
        </a:graphic>
      </p:graphicFrame>
      <p:graphicFrame>
        <p:nvGraphicFramePr>
          <p:cNvPr id="8" name="Gráfico 7"/>
          <p:cNvGraphicFramePr/>
          <p:nvPr>
            <p:extLst>
              <p:ext uri="{D42A27DB-BD31-4B8C-83A1-F6EECF244321}">
                <p14:modId xmlns:p14="http://schemas.microsoft.com/office/powerpoint/2010/main" val="427734681"/>
              </p:ext>
            </p:extLst>
          </p:nvPr>
        </p:nvGraphicFramePr>
        <p:xfrm>
          <a:off x="5166939" y="1120462"/>
          <a:ext cx="6773269" cy="48136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08331125"/>
      </p:ext>
    </p:extLst>
  </p:cSld>
  <p:clrMapOvr>
    <a:masterClrMapping/>
  </p:clrMapOvr>
  <p:transition spd="slow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3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  <p:bldGraphic spid="8" grpId="1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72104" y="440855"/>
            <a:ext cx="5249148" cy="46066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i="1" cap="small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Do you like immigrants?</a:t>
            </a:r>
            <a:endParaRPr lang="es-ES" sz="2000" dirty="0">
              <a:solidFill>
                <a:schemeClr val="accent1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275889" y="4210350"/>
            <a:ext cx="440409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b="1" i="1" kern="50" dirty="0" smtClean="0">
                <a:solidFill>
                  <a:srgbClr val="C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They prefer European immigrants generally speaking but there is 24% who do not tolerate any immigrants at all.</a:t>
            </a:r>
            <a:endParaRPr lang="es-ES" b="1" i="1" kern="50" dirty="0">
              <a:solidFill>
                <a:srgbClr val="C00000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7029265"/>
              </p:ext>
            </p:extLst>
          </p:nvPr>
        </p:nvGraphicFramePr>
        <p:xfrm>
          <a:off x="572104" y="1365160"/>
          <a:ext cx="3690803" cy="2328264"/>
        </p:xfrm>
        <a:graphic>
          <a:graphicData uri="http://schemas.openxmlformats.org/drawingml/2006/table">
            <a:tbl>
              <a:tblPr>
                <a:tableStyleId>{5DA37D80-6434-44D0-A028-1B22A696006F}</a:tableStyleId>
              </a:tblPr>
              <a:tblGrid>
                <a:gridCol w="1689417"/>
                <a:gridCol w="789392"/>
                <a:gridCol w="1211994"/>
              </a:tblGrid>
              <a:tr h="4021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2000" b="0" i="0" kern="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None</a:t>
                      </a:r>
                      <a:endParaRPr lang="es-ES" sz="2000" b="0" i="0" kern="50" dirty="0">
                        <a:effectLst/>
                        <a:latin typeface="+mn-lt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2000" b="0" i="0" ker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es-ES" sz="2000" b="0" i="0" kern="50">
                        <a:effectLst/>
                        <a:latin typeface="+mn-lt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2000" b="0" i="0" ker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23,94%</a:t>
                      </a:r>
                      <a:endParaRPr lang="es-ES" sz="2000" b="0" i="0" kern="50">
                        <a:effectLst/>
                        <a:latin typeface="+mn-lt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44450" marR="44450" marT="0" marB="0" anchor="ctr"/>
                </a:tc>
              </a:tr>
              <a:tr h="4021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b="0" i="0" ker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Those from South America, Africa or Asia.</a:t>
                      </a:r>
                      <a:endParaRPr lang="es-ES" sz="2000" b="0" i="0" kern="50">
                        <a:effectLst/>
                        <a:latin typeface="+mn-lt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2000" b="0" i="0" ker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es-ES" sz="2000" b="0" i="0" kern="50">
                        <a:effectLst/>
                        <a:latin typeface="+mn-lt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2000" b="0" i="0" ker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28,17%</a:t>
                      </a:r>
                      <a:endParaRPr lang="es-ES" sz="2000" b="0" i="0" kern="50">
                        <a:effectLst/>
                        <a:latin typeface="+mn-lt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44450" marR="44450" marT="0" marB="0" anchor="ctr"/>
                </a:tc>
              </a:tr>
              <a:tr h="4021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2000" b="0" i="0" ker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The European ones</a:t>
                      </a:r>
                      <a:endParaRPr lang="es-ES" sz="2000" b="0" i="0" kern="50">
                        <a:effectLst/>
                        <a:latin typeface="+mn-lt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2000" b="0" i="0" ker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  <a:endParaRPr lang="es-ES" sz="2000" b="0" i="0" kern="50">
                        <a:effectLst/>
                        <a:latin typeface="+mn-lt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2000" b="0" i="0" ker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32,39%</a:t>
                      </a:r>
                      <a:endParaRPr lang="es-ES" sz="2000" b="0" i="0" kern="50">
                        <a:effectLst/>
                        <a:latin typeface="+mn-lt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44450" marR="44450" marT="0" marB="0" anchor="ctr"/>
                </a:tc>
              </a:tr>
              <a:tr h="4021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2000" b="0" i="0" ker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Others</a:t>
                      </a:r>
                      <a:endParaRPr lang="es-ES" sz="2000" b="0" i="0" kern="50">
                        <a:effectLst/>
                        <a:latin typeface="+mn-lt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2000" b="0" i="0" ker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es-ES" sz="2000" b="0" i="0" kern="50">
                        <a:effectLst/>
                        <a:latin typeface="+mn-lt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2000" b="0" i="0" kern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15,49%</a:t>
                      </a:r>
                      <a:endParaRPr lang="es-ES" sz="2000" b="0" i="0" kern="50" dirty="0">
                        <a:effectLst/>
                        <a:latin typeface="+mn-lt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44450" marR="44450" marT="0" marB="0" anchor="ctr"/>
                </a:tc>
              </a:tr>
            </a:tbl>
          </a:graphicData>
        </a:graphic>
      </p:graphicFrame>
      <p:graphicFrame>
        <p:nvGraphicFramePr>
          <p:cNvPr id="7" name="Gráfico 6"/>
          <p:cNvGraphicFramePr/>
          <p:nvPr>
            <p:extLst>
              <p:ext uri="{D42A27DB-BD31-4B8C-83A1-F6EECF244321}">
                <p14:modId xmlns:p14="http://schemas.microsoft.com/office/powerpoint/2010/main" val="1144071037"/>
              </p:ext>
            </p:extLst>
          </p:nvPr>
        </p:nvGraphicFramePr>
        <p:xfrm>
          <a:off x="4945488" y="1210612"/>
          <a:ext cx="6735650" cy="49081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68850645"/>
      </p:ext>
    </p:extLst>
  </p:cSld>
  <p:clrMapOvr>
    <a:masterClrMapping/>
  </p:clrMapOvr>
  <p:transition spd="slow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  <p:bldGraphic spid="7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72103" y="440855"/>
            <a:ext cx="10864523" cy="56631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2400" b="1" i="1" cap="small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During the last 5 years, have you or anybody in your family been threatened by unemployment?</a:t>
            </a:r>
            <a:endParaRPr lang="es-ES" sz="2000" dirty="0">
              <a:solidFill>
                <a:schemeClr val="accent1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572103" y="4210350"/>
            <a:ext cx="440409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b="1" i="1" kern="50" dirty="0" smtClean="0">
                <a:solidFill>
                  <a:srgbClr val="C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45% of the people have been threatened by unemployment, which is a terrible situation nowadays.</a:t>
            </a:r>
            <a:endParaRPr lang="es-ES" b="1" i="1" kern="50" dirty="0">
              <a:solidFill>
                <a:srgbClr val="C00000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7482558"/>
              </p:ext>
            </p:extLst>
          </p:nvPr>
        </p:nvGraphicFramePr>
        <p:xfrm>
          <a:off x="820516" y="1622737"/>
          <a:ext cx="3070211" cy="1206396"/>
        </p:xfrm>
        <a:graphic>
          <a:graphicData uri="http://schemas.openxmlformats.org/drawingml/2006/table">
            <a:tbl>
              <a:tblPr>
                <a:tableStyleId>{5DA37D80-6434-44D0-A028-1B22A696006F}</a:tableStyleId>
              </a:tblPr>
              <a:tblGrid>
                <a:gridCol w="1405349"/>
                <a:gridCol w="656659"/>
                <a:gridCol w="1008203"/>
              </a:tblGrid>
              <a:tr h="402132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ES" sz="2000" b="0" i="0" kern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YES</a:t>
                      </a:r>
                      <a:endParaRPr lang="es-ES" sz="2000" b="0" i="0" kern="50" dirty="0">
                        <a:effectLst/>
                        <a:latin typeface="+mn-lt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ES" sz="2000" b="0" i="0" ker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32</a:t>
                      </a:r>
                      <a:endParaRPr lang="es-ES" sz="2000" b="0" i="0" kern="50">
                        <a:effectLst/>
                        <a:latin typeface="+mn-lt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ES" sz="2000" b="0" i="0" ker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45,07%</a:t>
                      </a:r>
                      <a:endParaRPr lang="es-ES" sz="2000" b="0" i="0" kern="50">
                        <a:effectLst/>
                        <a:latin typeface="+mn-lt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44450" marR="44450" marT="0" marB="0" anchor="b"/>
                </a:tc>
              </a:tr>
              <a:tr h="402132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ES" sz="2000" b="0" i="0" kern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</a:t>
                      </a:r>
                      <a:endParaRPr lang="es-ES" sz="2000" b="0" i="0" kern="50" dirty="0">
                        <a:effectLst/>
                        <a:latin typeface="+mn-lt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ES" sz="2000" b="0" i="0" ker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33</a:t>
                      </a:r>
                      <a:endParaRPr lang="es-ES" sz="2000" b="0" i="0" kern="50">
                        <a:effectLst/>
                        <a:latin typeface="+mn-lt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ES" sz="2000" b="0" i="0" ker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46,48%</a:t>
                      </a:r>
                      <a:endParaRPr lang="es-ES" sz="2000" b="0" i="0" kern="50">
                        <a:effectLst/>
                        <a:latin typeface="+mn-lt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44450" marR="44450" marT="0" marB="0" anchor="b"/>
                </a:tc>
              </a:tr>
              <a:tr h="402132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ES" sz="2000" b="0" i="0" kern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DN/DA</a:t>
                      </a:r>
                      <a:endParaRPr lang="es-ES" sz="2000" b="0" i="0" kern="50" dirty="0">
                        <a:effectLst/>
                        <a:latin typeface="+mn-lt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ES" sz="2000" b="0" i="0" kern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s-ES" sz="2000" b="0" i="0" kern="50" dirty="0">
                        <a:effectLst/>
                        <a:latin typeface="+mn-lt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ES" sz="2000" b="0" i="0" kern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8,45%</a:t>
                      </a:r>
                      <a:endParaRPr lang="es-ES" sz="2000" b="0" i="0" kern="50" dirty="0">
                        <a:effectLst/>
                        <a:latin typeface="+mn-lt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44450" marR="44450" marT="0" marB="0" anchor="b"/>
                </a:tc>
              </a:tr>
            </a:tbl>
          </a:graphicData>
        </a:graphic>
      </p:graphicFrame>
      <p:graphicFrame>
        <p:nvGraphicFramePr>
          <p:cNvPr id="8" name="Gráfico 7"/>
          <p:cNvGraphicFramePr/>
          <p:nvPr>
            <p:extLst>
              <p:ext uri="{D42A27DB-BD31-4B8C-83A1-F6EECF244321}">
                <p14:modId xmlns:p14="http://schemas.microsoft.com/office/powerpoint/2010/main" val="3330302084"/>
              </p:ext>
            </p:extLst>
          </p:nvPr>
        </p:nvGraphicFramePr>
        <p:xfrm>
          <a:off x="5580659" y="1199307"/>
          <a:ext cx="6069496" cy="49033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74289426"/>
      </p:ext>
    </p:extLst>
  </p:cSld>
  <p:clrMapOvr>
    <a:masterClrMapping/>
  </p:clrMapOvr>
  <p:transition spd="slow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000"/>
                            </p:stCondLst>
                            <p:childTnLst>
                              <p:par>
                                <p:cTn id="1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  <p:bldGraphic spid="8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72103" y="386366"/>
            <a:ext cx="10864523" cy="620799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400" b="1" i="1" cap="small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Do you consider that there are too many immigrants and that they should be expelled from the country?</a:t>
            </a:r>
            <a:endParaRPr lang="es-ES" sz="2000" dirty="0">
              <a:solidFill>
                <a:schemeClr val="accent1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417556" y="4493685"/>
            <a:ext cx="440409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b="1" i="1" kern="50" dirty="0" smtClean="0">
                <a:solidFill>
                  <a:srgbClr val="C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Only if they break the law.</a:t>
            </a:r>
            <a:endParaRPr lang="es-ES" b="1" i="1" kern="50" dirty="0">
              <a:solidFill>
                <a:srgbClr val="C00000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2954882"/>
              </p:ext>
            </p:extLst>
          </p:nvPr>
        </p:nvGraphicFramePr>
        <p:xfrm>
          <a:off x="399246" y="1390917"/>
          <a:ext cx="3979570" cy="1815996"/>
        </p:xfrm>
        <a:graphic>
          <a:graphicData uri="http://schemas.openxmlformats.org/drawingml/2006/table">
            <a:tbl>
              <a:tblPr>
                <a:tableStyleId>{5DA37D80-6434-44D0-A028-1B22A696006F}</a:tableStyleId>
              </a:tblPr>
              <a:tblGrid>
                <a:gridCol w="2189407"/>
                <a:gridCol w="798490"/>
                <a:gridCol w="991673"/>
              </a:tblGrid>
              <a:tr h="4021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2000" b="0" i="0" kern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YES</a:t>
                      </a:r>
                      <a:endParaRPr lang="es-ES" sz="2000" b="0" i="0" kern="50" dirty="0">
                        <a:effectLst/>
                        <a:latin typeface="+mn-lt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2000" b="0" i="0" ker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es-ES" sz="2000" b="0" i="0" kern="50">
                        <a:effectLst/>
                        <a:latin typeface="+mn-lt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2000" b="0" i="0" ker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16,90%</a:t>
                      </a:r>
                      <a:endParaRPr lang="es-ES" sz="2000" b="0" i="0" kern="50">
                        <a:effectLst/>
                        <a:latin typeface="+mn-lt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44450" marR="44450" marT="0" marB="0" anchor="ctr"/>
                </a:tc>
              </a:tr>
              <a:tr h="4021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2000" b="0" i="0" ker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</a:t>
                      </a:r>
                      <a:endParaRPr lang="es-ES" sz="2000" b="0" i="0" kern="50">
                        <a:effectLst/>
                        <a:latin typeface="+mn-lt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2000" b="0" i="0" ker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es-ES" sz="2000" b="0" i="0" kern="50">
                        <a:effectLst/>
                        <a:latin typeface="+mn-lt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2000" b="0" i="0" ker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42,25%</a:t>
                      </a:r>
                      <a:endParaRPr lang="es-ES" sz="2000" b="0" i="0" kern="50">
                        <a:effectLst/>
                        <a:latin typeface="+mn-lt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44450" marR="44450" marT="0" marB="0" anchor="ctr"/>
                </a:tc>
              </a:tr>
              <a:tr h="4021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b="0" i="0" ker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IF THEY BREAK THE LAW</a:t>
                      </a:r>
                      <a:endParaRPr lang="es-ES" sz="2000" b="0" i="0" kern="50">
                        <a:effectLst/>
                        <a:latin typeface="+mn-lt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2000" b="0" i="0" ker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lang="es-ES" sz="2000" b="0" i="0" kern="50">
                        <a:effectLst/>
                        <a:latin typeface="+mn-lt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2000" b="0" i="0" ker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26,76%</a:t>
                      </a:r>
                      <a:endParaRPr lang="es-ES" sz="2000" b="0" i="0" kern="50">
                        <a:effectLst/>
                        <a:latin typeface="+mn-lt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44450" marR="44450" marT="0" marB="0" anchor="ctr"/>
                </a:tc>
              </a:tr>
              <a:tr h="4021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2000" b="0" i="0" kern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DN/DA</a:t>
                      </a:r>
                      <a:endParaRPr lang="es-ES" sz="2000" b="0" i="0" kern="50" dirty="0">
                        <a:effectLst/>
                        <a:latin typeface="+mn-lt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2000" b="0" i="0" kern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s-ES" sz="2000" b="0" i="0" kern="50" dirty="0">
                        <a:effectLst/>
                        <a:latin typeface="+mn-lt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2000" b="0" i="0" kern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14,08%</a:t>
                      </a:r>
                      <a:endParaRPr lang="es-ES" sz="2000" b="0" i="0" kern="50" dirty="0">
                        <a:effectLst/>
                        <a:latin typeface="+mn-lt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44450" marR="44450" marT="0" marB="0" anchor="ctr"/>
                </a:tc>
              </a:tr>
            </a:tbl>
          </a:graphicData>
        </a:graphic>
      </p:graphicFrame>
      <p:graphicFrame>
        <p:nvGraphicFramePr>
          <p:cNvPr id="7" name="Gráfico 6"/>
          <p:cNvGraphicFramePr/>
          <p:nvPr>
            <p:extLst>
              <p:ext uri="{D42A27DB-BD31-4B8C-83A1-F6EECF244321}">
                <p14:modId xmlns:p14="http://schemas.microsoft.com/office/powerpoint/2010/main" val="1796428425"/>
              </p:ext>
            </p:extLst>
          </p:nvPr>
        </p:nvGraphicFramePr>
        <p:xfrm>
          <a:off x="4821651" y="1353958"/>
          <a:ext cx="7001155" cy="51885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05877559"/>
      </p:ext>
    </p:extLst>
  </p:cSld>
  <p:clrMapOvr>
    <a:masterClrMapping/>
  </p:clrMapOvr>
  <p:transition spd="slow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  <p:bldGraphic spid="7" grpId="0">
        <p:bldAsOne/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72103" y="386366"/>
            <a:ext cx="10864523" cy="620799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400" b="1" i="1" cap="small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Do you have friends who are immigrants or whose origin is not Spanish?</a:t>
            </a:r>
            <a:endParaRPr lang="es-ES" sz="2000" dirty="0">
              <a:solidFill>
                <a:schemeClr val="accent1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205521" y="4480433"/>
            <a:ext cx="440409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b="1" i="1" kern="50" dirty="0" smtClean="0">
                <a:solidFill>
                  <a:srgbClr val="C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Most people have relationships with immigrants.</a:t>
            </a:r>
            <a:endParaRPr lang="es-ES" b="1" i="1" kern="50" dirty="0">
              <a:solidFill>
                <a:srgbClr val="C00000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600895"/>
              </p:ext>
            </p:extLst>
          </p:nvPr>
        </p:nvGraphicFramePr>
        <p:xfrm>
          <a:off x="572103" y="1390917"/>
          <a:ext cx="3690804" cy="1608528"/>
        </p:xfrm>
        <a:graphic>
          <a:graphicData uri="http://schemas.openxmlformats.org/drawingml/2006/table">
            <a:tbl>
              <a:tblPr>
                <a:tableStyleId>{5DA37D80-6434-44D0-A028-1B22A696006F}</a:tableStyleId>
              </a:tblPr>
              <a:tblGrid>
                <a:gridCol w="2030539"/>
                <a:gridCol w="740550"/>
                <a:gridCol w="919715"/>
              </a:tblGrid>
              <a:tr h="4021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2000" b="0" i="0" kern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YES</a:t>
                      </a:r>
                      <a:endParaRPr lang="es-ES" sz="2000" b="0" i="0" kern="50" dirty="0">
                        <a:effectLst/>
                        <a:latin typeface="+mn-lt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2000" b="0" i="0" ker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42</a:t>
                      </a:r>
                      <a:endParaRPr lang="es-ES" sz="2000" b="0" i="0" kern="50">
                        <a:effectLst/>
                        <a:latin typeface="+mn-lt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2000" b="0" i="0" ker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59,15%</a:t>
                      </a:r>
                      <a:endParaRPr lang="es-ES" sz="2000" b="0" i="0" kern="50">
                        <a:effectLst/>
                        <a:latin typeface="+mn-lt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44450" marR="44450" marT="0" marB="0" anchor="ctr"/>
                </a:tc>
              </a:tr>
              <a:tr h="4021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2000" b="0" i="0" ker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NO, never</a:t>
                      </a:r>
                      <a:endParaRPr lang="es-ES" sz="2000" b="0" i="0" kern="50">
                        <a:effectLst/>
                        <a:latin typeface="+mn-lt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2000" b="0" i="0" ker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es-ES" sz="2000" b="0" i="0" kern="50">
                        <a:effectLst/>
                        <a:latin typeface="+mn-lt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2000" b="0" i="0" ker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18,31%</a:t>
                      </a:r>
                      <a:endParaRPr lang="es-ES" sz="2000" b="0" i="0" kern="50">
                        <a:effectLst/>
                        <a:latin typeface="+mn-lt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44450" marR="44450" marT="0" marB="0" anchor="ctr"/>
                </a:tc>
              </a:tr>
              <a:tr h="4021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2000" b="0" i="0" ker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SOMETIMES</a:t>
                      </a:r>
                      <a:endParaRPr lang="es-ES" sz="2000" b="0" i="0" kern="50">
                        <a:effectLst/>
                        <a:latin typeface="+mn-lt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2000" b="0" i="0" ker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s-ES" sz="2000" b="0" i="0" kern="50">
                        <a:effectLst/>
                        <a:latin typeface="+mn-lt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2000" b="0" i="0" ker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14,08%</a:t>
                      </a:r>
                      <a:endParaRPr lang="es-ES" sz="2000" b="0" i="0" kern="50">
                        <a:effectLst/>
                        <a:latin typeface="+mn-lt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44450" marR="44450" marT="0" marB="0" anchor="ctr"/>
                </a:tc>
              </a:tr>
              <a:tr h="4021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2000" b="0" i="0" ker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DN/DA</a:t>
                      </a:r>
                      <a:endParaRPr lang="es-ES" sz="2000" b="0" i="0" kern="50">
                        <a:effectLst/>
                        <a:latin typeface="+mn-lt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2000" b="0" i="0" ker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s-ES" sz="2000" b="0" i="0" kern="50">
                        <a:effectLst/>
                        <a:latin typeface="+mn-lt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2000" b="0" i="0" kern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8,45%</a:t>
                      </a:r>
                      <a:endParaRPr lang="es-ES" sz="2000" b="0" i="0" kern="50" dirty="0">
                        <a:effectLst/>
                        <a:latin typeface="+mn-lt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44450" marR="44450" marT="0" marB="0" anchor="ctr"/>
                </a:tc>
              </a:tr>
            </a:tbl>
          </a:graphicData>
        </a:graphic>
      </p:graphicFrame>
      <p:graphicFrame>
        <p:nvGraphicFramePr>
          <p:cNvPr id="8" name="Gráfico 7"/>
          <p:cNvGraphicFramePr/>
          <p:nvPr>
            <p:extLst>
              <p:ext uri="{D42A27DB-BD31-4B8C-83A1-F6EECF244321}">
                <p14:modId xmlns:p14="http://schemas.microsoft.com/office/powerpoint/2010/main" val="3068400553"/>
              </p:ext>
            </p:extLst>
          </p:nvPr>
        </p:nvGraphicFramePr>
        <p:xfrm>
          <a:off x="4597757" y="1338141"/>
          <a:ext cx="6980349" cy="49982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17098888"/>
      </p:ext>
    </p:extLst>
  </p:cSld>
  <p:clrMapOvr>
    <a:masterClrMapping/>
  </p:clrMapOvr>
  <p:transition spd="slow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  <p:bldGraphic spid="8" grpId="0">
        <p:bldAsOne/>
      </p:bldGraphic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196</TotalTime>
  <Words>1500</Words>
  <Application>Microsoft Office PowerPoint</Application>
  <PresentationFormat>Panorámica</PresentationFormat>
  <Paragraphs>417</Paragraphs>
  <Slides>27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27</vt:i4>
      </vt:variant>
    </vt:vector>
  </HeadingPairs>
  <TitlesOfParts>
    <vt:vector size="35" baseType="lpstr">
      <vt:lpstr>SimSun</vt:lpstr>
      <vt:lpstr>Arial</vt:lpstr>
      <vt:lpstr>Calibri</vt:lpstr>
      <vt:lpstr>Calibri Light</vt:lpstr>
      <vt:lpstr>Mangal</vt:lpstr>
      <vt:lpstr>Times New Roman</vt:lpstr>
      <vt:lpstr>Verdana</vt:lpstr>
      <vt:lpstr>Tema de Office</vt:lpstr>
      <vt:lpstr>SURVEY RESULTS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SURVEY RESULTS</dc:title>
  <dc:creator>Loli Castillo</dc:creator>
  <cp:lastModifiedBy>Loli Castillo</cp:lastModifiedBy>
  <cp:revision>31</cp:revision>
  <dcterms:created xsi:type="dcterms:W3CDTF">2017-09-21T19:44:20Z</dcterms:created>
  <dcterms:modified xsi:type="dcterms:W3CDTF">2017-09-21T23:13:20Z</dcterms:modified>
</cp:coreProperties>
</file>