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66" d="100"/>
          <a:sy n="66" d="100"/>
        </p:scale>
        <p:origin x="89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esktop\Para%20Erasmus\Encuestas-terminadas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15889547193566E-2"/>
          <c:y val="0.1438797047878157"/>
          <c:w val="0.8780405262971982"/>
          <c:h val="0.79846600612458729"/>
        </c:manualLayout>
      </c:layout>
      <c:pie3DChart>
        <c:varyColors val="1"/>
        <c:ser>
          <c:idx val="0"/>
          <c:order val="0"/>
          <c:tx>
            <c:strRef>
              <c:f>Hoja2!$A$17</c:f>
              <c:strCache>
                <c:ptCount val="1"/>
                <c:pt idx="0">
                  <c:v>6. ¿Considera que hay muchos inmigrantes en su ciudad?  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0223134289516927E-3"/>
                  <c:y val="-8.366179227596549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864930938276944E-2"/>
                  <c:y val="5.6061782778609445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67465480470599"/>
                      <c:h val="6.575500203995833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8.1534914664473282E-2"/>
                  <c:y val="-4.894040497852426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Hoja2!$H$17:$H$19</c:f>
              <c:strCache>
                <c:ptCount val="3"/>
                <c:pt idx="0">
                  <c:v>NO</c:v>
                </c:pt>
                <c:pt idx="1">
                  <c:v>YES</c:v>
                </c:pt>
                <c:pt idx="2">
                  <c:v>DN/DA</c:v>
                </c:pt>
              </c:strCache>
            </c:strRef>
          </c:cat>
          <c:val>
            <c:numRef>
              <c:f>Hoja2!$L$17:$L$19</c:f>
              <c:numCache>
                <c:formatCode>General</c:formatCode>
                <c:ptCount val="3"/>
                <c:pt idx="0">
                  <c:v>24</c:v>
                </c:pt>
                <c:pt idx="1">
                  <c:v>38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49739274786884E-2"/>
          <c:y val="8.7218464668758447E-2"/>
          <c:w val="0.90653863298431114"/>
          <c:h val="0.82167647436322744"/>
        </c:manualLayout>
      </c:layout>
      <c:pie3DChart>
        <c:varyColors val="1"/>
        <c:ser>
          <c:idx val="0"/>
          <c:order val="0"/>
          <c:tx>
            <c:strRef>
              <c:f>Hoja2!$A$62</c:f>
              <c:strCache>
                <c:ptCount val="1"/>
                <c:pt idx="0">
                  <c:v>15.- Si estás estudiando, ¿tienes esperanzas de completar los estudios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0513991823308192"/>
                  <c:y val="0.1851642451287117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6571798188874518E-2"/>
                  <c:y val="-0.154269972451790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3820612332902107E-2"/>
                  <c:y val="-3.30578512396694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Hoja2!$H$62:$H$64</c:f>
              <c:strCache>
                <c:ptCount val="3"/>
                <c:pt idx="0">
                  <c:v>Yes, I am very interested in finishing my studies</c:v>
                </c:pt>
                <c:pt idx="1">
                  <c:v>No, I realise it is very difficult.</c:v>
                </c:pt>
                <c:pt idx="2">
                  <c:v>DN/DA</c:v>
                </c:pt>
              </c:strCache>
            </c:strRef>
          </c:cat>
          <c:val>
            <c:numRef>
              <c:f>Hoja2!$L$62:$L$64</c:f>
              <c:numCache>
                <c:formatCode>General</c:formatCode>
                <c:ptCount val="3"/>
                <c:pt idx="0">
                  <c:v>48</c:v>
                </c:pt>
                <c:pt idx="1">
                  <c:v>17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980077860739589E-2"/>
          <c:y val="0.14090031881727824"/>
          <c:w val="0.93690519327444111"/>
          <c:h val="0.75895909927836913"/>
        </c:manualLayout>
      </c:layout>
      <c:pie3DChart>
        <c:varyColors val="1"/>
        <c:ser>
          <c:idx val="0"/>
          <c:order val="0"/>
          <c:tx>
            <c:strRef>
              <c:f>Hoja2!$A$66</c:f>
              <c:strCache>
                <c:ptCount val="1"/>
                <c:pt idx="0">
                  <c:v>16  Si completas los estudios, ¿tienes esperanzas de encontrar trabajo relacionado con tu formación?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39943342776204E-2"/>
                  <c:y val="0.11806985665253368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449369112147098E-2"/>
                  <c:y val="-0.19860344380029418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1087417188998"/>
                      <c:h val="0.2681318681318681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148636732023228"/>
                  <c:y val="-4.0899887514060741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Hoja2!$H$67:$H$69</c:f>
              <c:strCache>
                <c:ptCount val="3"/>
                <c:pt idx="0">
                  <c:v>Yes</c:v>
                </c:pt>
                <c:pt idx="1">
                  <c:v>No, I believe it is really difficult</c:v>
                </c:pt>
                <c:pt idx="2">
                  <c:v>DN/DA</c:v>
                </c:pt>
              </c:strCache>
            </c:strRef>
          </c:cat>
          <c:val>
            <c:numRef>
              <c:f>Hoja2!$L$67:$L$69</c:f>
              <c:numCache>
                <c:formatCode>General</c:formatCode>
                <c:ptCount val="3"/>
                <c:pt idx="0">
                  <c:v>47</c:v>
                </c:pt>
                <c:pt idx="1">
                  <c:v>19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4"/>
      <c:hPercent val="55"/>
      <c:rotY val="44"/>
      <c:depthPercent val="100"/>
      <c:rAngAx val="1"/>
    </c:view3D>
    <c:floor>
      <c:thickness val="0"/>
      <c:spPr>
        <a:solidFill>
          <a:schemeClr val="accent1">
            <a:lumMod val="40000"/>
            <a:lumOff val="60000"/>
          </a:schemeClr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1548243036784583E-2"/>
          <c:y val="6.4890824817110629E-2"/>
          <c:w val="0.91024186155834996"/>
          <c:h val="0.636612021857923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Hoja2!$A$71</c:f>
              <c:strCache>
                <c:ptCount val="1"/>
                <c:pt idx="0">
                  <c:v>17Qué piensas de las personas que deben salir de su país por diversos motivos?</c:v>
                </c:pt>
              </c:strCache>
            </c:strRef>
          </c:tx>
          <c:spPr>
            <a:solidFill>
              <a:srgbClr val="FF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57800844105353E-2"/>
                  <c:y val="-4.76156361602340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963587345889662E-2"/>
                  <c:y val="-9.068069360182445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74842536662226E-2"/>
                  <c:y val="-7.25130157910589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971159167846547E-2"/>
                  <c:y val="-8.361580826986791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Hoja2!$H$72:$H$75</c:f>
              <c:strCache>
                <c:ptCount val="4"/>
                <c:pt idx="0">
                  <c:v>They should be free to do it</c:v>
                </c:pt>
                <c:pt idx="1">
                  <c:v>If they belong to the European Union they could move freely around</c:v>
                </c:pt>
                <c:pt idx="2">
                  <c:v>If they belong to developing countries they should fulfil the requirements</c:v>
                </c:pt>
                <c:pt idx="3">
                  <c:v>DN/DA</c:v>
                </c:pt>
              </c:strCache>
            </c:strRef>
          </c:cat>
          <c:val>
            <c:numRef>
              <c:f>Hoja2!$L$72:$L$75</c:f>
              <c:numCache>
                <c:formatCode>General</c:formatCode>
                <c:ptCount val="4"/>
                <c:pt idx="0">
                  <c:v>38</c:v>
                </c:pt>
                <c:pt idx="1">
                  <c:v>9</c:v>
                </c:pt>
                <c:pt idx="2">
                  <c:v>16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4567960"/>
        <c:axId val="224573056"/>
        <c:axId val="0"/>
      </c:bar3DChart>
      <c:catAx>
        <c:axId val="224567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24573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4573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245679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1"/>
      <c:rotY val="20"/>
      <c:depthPercent val="100"/>
      <c:rAngAx val="1"/>
    </c:view3D>
    <c:floor>
      <c:thickness val="0"/>
      <c:spPr>
        <a:solidFill>
          <a:schemeClr val="accent1">
            <a:lumMod val="60000"/>
            <a:lumOff val="40000"/>
          </a:schemeClr>
        </a:soli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7557314215781164E-2"/>
          <c:y val="8.5798200181460851E-2"/>
          <c:w val="0.90863439505052945"/>
          <c:h val="0.770425010879118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Hoja2!$A$77</c:f>
              <c:strCache>
                <c:ptCount val="1"/>
                <c:pt idx="0">
                  <c:v>18    Qué piensas de las personas que sienten odio hacia el inmigrante?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2660276241089313E-2"/>
                  <c:y val="-4.674150879654892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943023940077963E-2"/>
                  <c:y val="-7.99334736623268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517076401035724E-2"/>
                  <c:y val="-6.93017333229386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7227430449402337E-2"/>
                  <c:y val="-6.125620436059353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Hoja2!$H$78:$H$81</c:f>
              <c:strCache>
                <c:ptCount val="4"/>
                <c:pt idx="0">
                  <c:v>They are complete ignorants</c:v>
                </c:pt>
                <c:pt idx="1">
                  <c:v>They feel mistrust them</c:v>
                </c:pt>
                <c:pt idx="2">
                  <c:v>They don’t understand the immigration problem</c:v>
                </c:pt>
                <c:pt idx="3">
                  <c:v>They are racists</c:v>
                </c:pt>
              </c:strCache>
            </c:strRef>
          </c:cat>
          <c:val>
            <c:numRef>
              <c:f>Hoja2!$L$78:$L$81</c:f>
              <c:numCache>
                <c:formatCode>General</c:formatCode>
                <c:ptCount val="4"/>
                <c:pt idx="0">
                  <c:v>29</c:v>
                </c:pt>
                <c:pt idx="1">
                  <c:v>15</c:v>
                </c:pt>
                <c:pt idx="2">
                  <c:v>8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075216"/>
        <c:axId val="338077176"/>
        <c:axId val="0"/>
      </c:bar3DChart>
      <c:catAx>
        <c:axId val="33807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 anchor="ctr" anchorCtr="0"/>
          <a:lstStyle/>
          <a:p>
            <a:pPr>
              <a:defRPr sz="16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8077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8077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8075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3"/>
      <c:rotY val="20"/>
      <c:depthPercent val="100"/>
      <c:rAngAx val="1"/>
    </c:view3D>
    <c:floor>
      <c:thickness val="0"/>
      <c:spPr>
        <a:solidFill>
          <a:srgbClr val="CCFFCC"/>
        </a:soli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1731509026413393E-2"/>
          <c:y val="7.4432235143228068E-2"/>
          <c:w val="0.88875837935660384"/>
          <c:h val="0.75534823632873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Hoja2!$A$83</c:f>
              <c:strCache>
                <c:ptCount val="1"/>
                <c:pt idx="0">
                  <c:v>19¿Crees que hay grupos sociales que reciben poca atención por parte del Estado como los inmigrantes, los parados, los pobres, etc?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7621164969547694E-3"/>
                  <c:y val="-2.92569459256985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705423402772199E-2"/>
                  <c:y val="-5.33530752554582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14647197740648E-2"/>
                  <c:y val="-7.541804505768678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118877336986023E-2"/>
                  <c:y val="-5.495786247575090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99079524946601E-2"/>
                  <c:y val="-6.0382137859164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Hoja2!$H$84:$H$88</c:f>
              <c:strCache>
                <c:ptCount val="5"/>
                <c:pt idx="0">
                  <c:v>Those who are in need </c:v>
                </c:pt>
                <c:pt idx="1">
                  <c:v>Social protection should be reduced</c:v>
                </c:pt>
                <c:pt idx="2">
                  <c:v>Social protection should be increase only for locals</c:v>
                </c:pt>
                <c:pt idx="3">
                  <c:v>It should be increased for everybody</c:v>
                </c:pt>
                <c:pt idx="4">
                  <c:v>DN/ DA</c:v>
                </c:pt>
              </c:strCache>
            </c:strRef>
          </c:cat>
          <c:val>
            <c:numRef>
              <c:f>Hoja2!$L$84:$L$88</c:f>
              <c:numCache>
                <c:formatCode>General</c:formatCode>
                <c:ptCount val="5"/>
                <c:pt idx="0">
                  <c:v>24</c:v>
                </c:pt>
                <c:pt idx="1">
                  <c:v>7</c:v>
                </c:pt>
                <c:pt idx="2">
                  <c:v>15</c:v>
                </c:pt>
                <c:pt idx="3">
                  <c:v>13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6765152"/>
        <c:axId val="336769464"/>
        <c:axId val="0"/>
      </c:bar3DChart>
      <c:catAx>
        <c:axId val="33676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6769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769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6765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7"/>
      <c:rotY val="20"/>
      <c:depthPercent val="100"/>
      <c:rAngAx val="1"/>
    </c:view3D>
    <c:floor>
      <c:thickness val="0"/>
      <c:spPr>
        <a:solidFill>
          <a:schemeClr val="accent1">
            <a:lumMod val="40000"/>
            <a:lumOff val="60000"/>
          </a:schemeClr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8705685892599159E-2"/>
          <c:y val="8.8800437725970668E-2"/>
          <c:w val="0.903183070417098"/>
          <c:h val="0.792856467621860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Hoja2!$A$90</c:f>
              <c:strCache>
                <c:ptCount val="1"/>
                <c:pt idx="0">
                  <c:v>20- En tu tiempo libre,¿ cuántas horas dedicas a ver la TV al día?  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689677535456805E-2"/>
                  <c:y val="-7.59781950333131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882585828129851E-2"/>
                  <c:y val="-8.073521874854405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075358303368597E-2"/>
                  <c:y val="-8.287564646135203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Hoja2!$H$91:$H$93</c:f>
              <c:strCache>
                <c:ptCount val="3"/>
                <c:pt idx="0">
                  <c:v>0-2 hours</c:v>
                </c:pt>
                <c:pt idx="1">
                  <c:v>2-4 hours</c:v>
                </c:pt>
                <c:pt idx="2">
                  <c:v>More than 5</c:v>
                </c:pt>
              </c:strCache>
            </c:strRef>
          </c:cat>
          <c:val>
            <c:numRef>
              <c:f>Hoja2!$L$91:$L$93</c:f>
              <c:numCache>
                <c:formatCode>General</c:formatCode>
                <c:ptCount val="3"/>
                <c:pt idx="0">
                  <c:v>34</c:v>
                </c:pt>
                <c:pt idx="1">
                  <c:v>25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1599336"/>
        <c:axId val="341593848"/>
        <c:axId val="0"/>
      </c:bar3DChart>
      <c:catAx>
        <c:axId val="341599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41593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593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41599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9"/>
      <c:rotY val="20"/>
      <c:depthPercent val="100"/>
      <c:rAngAx val="1"/>
    </c:view3D>
    <c:floor>
      <c:thickness val="0"/>
      <c:spPr>
        <a:solidFill>
          <a:srgbClr val="CCFFCC"/>
        </a:soli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7136546956020744E-2"/>
          <c:y val="9.0351323345369813E-2"/>
          <c:w val="0.86595329897559115"/>
          <c:h val="0.731312783762547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Hoja2!$A$95</c:f>
              <c:strCache>
                <c:ptCount val="1"/>
                <c:pt idx="0">
                  <c:v>21- ¿Cuánto tiempo dedicas al móvil y/o al ordenador?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559842974870157E-2"/>
                  <c:y val="-8.17378055886595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895820596177059E-2"/>
                  <c:y val="-9.626325649356276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633610673229995E-2"/>
                  <c:y val="-0.1143693959761642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Hoja2!$H$96:$H$98</c:f>
              <c:strCache>
                <c:ptCount val="3"/>
                <c:pt idx="0">
                  <c:v>All the time</c:v>
                </c:pt>
                <c:pt idx="1">
                  <c:v>Sometimes</c:v>
                </c:pt>
                <c:pt idx="2">
                  <c:v>Seldom</c:v>
                </c:pt>
              </c:strCache>
            </c:strRef>
          </c:cat>
          <c:val>
            <c:numRef>
              <c:f>Hoja2!$L$96:$L$98</c:f>
              <c:numCache>
                <c:formatCode>General</c:formatCode>
                <c:ptCount val="3"/>
                <c:pt idx="0">
                  <c:v>43</c:v>
                </c:pt>
                <c:pt idx="1">
                  <c:v>23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1595024"/>
        <c:axId val="341595808"/>
        <c:axId val="0"/>
      </c:bar3DChart>
      <c:catAx>
        <c:axId val="34159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1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s-ES"/>
          </a:p>
        </c:txPr>
        <c:crossAx val="34159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595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415950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6"/>
      <c:rotY val="20"/>
      <c:depthPercent val="100"/>
      <c:rAngAx val="1"/>
    </c:view3D>
    <c:floor>
      <c:thickness val="0"/>
      <c:spPr>
        <a:solidFill>
          <a:srgbClr val="CCFFFF"/>
        </a:soli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9807078142921129E-2"/>
          <c:y val="9.0934603244179957E-2"/>
          <c:w val="0.96019292185707883"/>
          <c:h val="0.776814504132060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Hoja2!$A$100</c:f>
              <c:strCache>
                <c:ptCount val="1"/>
                <c:pt idx="0">
                  <c:v>22 ¿Qué redes sociales utilizas?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433430782342382E-2"/>
                  <c:y val="-5.223935765425771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569407802032475E-2"/>
                  <c:y val="-6.666821972697206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705520639156867E-2"/>
                  <c:y val="-4.475205392225378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7221107387449752E-2"/>
                  <c:y val="-7.397381540325209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Hoja2!$H$101:$H$104</c:f>
              <c:strCache>
                <c:ptCount val="4"/>
                <c:pt idx="0">
                  <c:v>Facebook, twiter, instagram, etc.</c:v>
                </c:pt>
                <c:pt idx="1">
                  <c:v>E-mails only</c:v>
                </c:pt>
                <c:pt idx="2">
                  <c:v>All of them</c:v>
                </c:pt>
                <c:pt idx="3">
                  <c:v>None</c:v>
                </c:pt>
              </c:strCache>
            </c:strRef>
          </c:cat>
          <c:val>
            <c:numRef>
              <c:f>Hoja2!$L$101:$L$104</c:f>
              <c:numCache>
                <c:formatCode>General</c:formatCode>
                <c:ptCount val="4"/>
                <c:pt idx="0">
                  <c:v>30</c:v>
                </c:pt>
                <c:pt idx="1">
                  <c:v>10</c:v>
                </c:pt>
                <c:pt idx="2">
                  <c:v>25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6769072"/>
        <c:axId val="336763584"/>
        <c:axId val="0"/>
      </c:bar3DChart>
      <c:catAx>
        <c:axId val="33676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676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763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336769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446852361733946E-2"/>
          <c:y val="5.6041152695839633E-2"/>
          <c:w val="0.96700789211301286"/>
          <c:h val="0.89452754145055347"/>
        </c:manualLayout>
      </c:layout>
      <c:pie3DChart>
        <c:varyColors val="1"/>
        <c:ser>
          <c:idx val="0"/>
          <c:order val="0"/>
          <c:tx>
            <c:strRef>
              <c:f>Hoja2!$A$106</c:f>
              <c:strCache>
                <c:ptCount val="1"/>
                <c:pt idx="0">
                  <c:v>23) En caso de vivir con tus padres, ¿Cuántos sois en tu familia, incluyéndote a tí? Indica número.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33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2026970080067427E-2"/>
                  <c:y val="-2.76134122287968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4281500210703752E-3"/>
                  <c:y val="-6.31163708086785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214075010535194E-2"/>
                  <c:y val="2.76134122287967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7463923454786E-2"/>
                  <c:y val="-9.55769968129324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Hoja2!$H$107:$H$110</c:f>
              <c:strCach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 or more</c:v>
                </c:pt>
              </c:strCache>
            </c:strRef>
          </c:cat>
          <c:val>
            <c:numRef>
              <c:f>Hoja2!$L$107:$L$110</c:f>
              <c:numCache>
                <c:formatCode>General</c:formatCode>
                <c:ptCount val="4"/>
                <c:pt idx="0">
                  <c:v>4</c:v>
                </c:pt>
                <c:pt idx="1">
                  <c:v>17</c:v>
                </c:pt>
                <c:pt idx="2">
                  <c:v>27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99385386806487E-2"/>
          <c:y val="0.10192864088606343"/>
          <c:w val="0.86459674161999445"/>
          <c:h val="0.83394673930483687"/>
        </c:manualLayout>
      </c:layout>
      <c:pie3DChart>
        <c:varyColors val="1"/>
        <c:ser>
          <c:idx val="0"/>
          <c:order val="0"/>
          <c:tx>
            <c:strRef>
              <c:f>Hoja2!$A$112</c:f>
              <c:strCache>
                <c:ptCount val="1"/>
                <c:pt idx="0">
                  <c:v>24.-Dirías que existe una situación económica…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99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5523932729624839E-2"/>
                  <c:y val="7.49506903353057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222509702457946E-2"/>
                  <c:y val="-0.130177514792899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76627856834842"/>
                  <c:y val="-4.73372781065088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Hoja2!$H$113:$H$115</c:f>
              <c:strCache>
                <c:ptCount val="3"/>
                <c:pt idx="0">
                  <c:v>Good</c:v>
                </c:pt>
                <c:pt idx="1">
                  <c:v>Regular, (pensioners  unemployed)</c:v>
                </c:pt>
                <c:pt idx="2">
                  <c:v>Bad (unemployed relative with no income)</c:v>
                </c:pt>
              </c:strCache>
            </c:strRef>
          </c:cat>
          <c:val>
            <c:numRef>
              <c:f>Hoja2!$L$113:$L$115</c:f>
              <c:numCache>
                <c:formatCode>General</c:formatCode>
                <c:ptCount val="3"/>
                <c:pt idx="0">
                  <c:v>48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016817593790428"/>
          <c:y val="0.18047337278106509"/>
          <c:w val="0.62225097024579556"/>
          <c:h val="0.5650887573964497"/>
        </c:manualLayout>
      </c:layout>
      <c:pie3DChart>
        <c:varyColors val="1"/>
        <c:ser>
          <c:idx val="0"/>
          <c:order val="0"/>
          <c:tx>
            <c:strRef>
              <c:f>Hoja2!$A$21</c:f>
              <c:strCache>
                <c:ptCount val="1"/>
                <c:pt idx="0">
                  <c:v>7¿Ha sentido algun sentimiento de enemistad o desconfianza hacia personas por ser inmigrantes?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1816306558433671E-2"/>
                  <c:y val="-6.6656894686258988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16637956795716"/>
                      <c:h val="0.1490182685662590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7.5093643911777848E-3"/>
                  <c:y val="7.6466653368713944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27205680766461"/>
                      <c:h val="0.157706667311415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4695302377155386"/>
                  <c:y val="3.829087982913319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973288149107944E-2"/>
                  <c:y val="-0.1092570448751212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Hoja2!$H$22:$H$25</c:f>
              <c:strCache>
                <c:ptCount val="4"/>
                <c:pt idx="0">
                  <c:v>Yes, Always</c:v>
                </c:pt>
                <c:pt idx="1">
                  <c:v>Sometimes</c:v>
                </c:pt>
                <c:pt idx="2">
                  <c:v>Seldom</c:v>
                </c:pt>
                <c:pt idx="3">
                  <c:v>Never</c:v>
                </c:pt>
              </c:strCache>
            </c:strRef>
          </c:cat>
          <c:val>
            <c:numRef>
              <c:f>Hoja2!$L$22:$L$25</c:f>
              <c:numCache>
                <c:formatCode>General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20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171657065303215E-2"/>
          <c:y val="9.7251319035030467E-2"/>
          <c:w val="0.91553321489276207"/>
          <c:h val="0.84385883233096415"/>
        </c:manualLayout>
      </c:layout>
      <c:pie3DChart>
        <c:varyColors val="1"/>
        <c:ser>
          <c:idx val="0"/>
          <c:order val="0"/>
          <c:tx>
            <c:strRef>
              <c:f>Hoja2!$A$118</c:f>
              <c:strCache>
                <c:ptCount val="1"/>
                <c:pt idx="0">
                  <c:v>25.- ¿ Has visto alguna agresión física o verbal a una mujer?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33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5095538441755751"/>
                  <c:y val="0.1251512101335677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853326598820357E-2"/>
                  <c:y val="-8.93937215239769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537002901943218E-2"/>
                  <c:y val="-4.08657012681037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Hoja2!$H$119:$H$121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DN/DA</c:v>
                </c:pt>
              </c:strCache>
            </c:strRef>
          </c:cat>
          <c:val>
            <c:numRef>
              <c:f>Hoja2!$L$119:$L$121</c:f>
              <c:numCache>
                <c:formatCode>General</c:formatCode>
                <c:ptCount val="3"/>
                <c:pt idx="0">
                  <c:v>44</c:v>
                </c:pt>
                <c:pt idx="1">
                  <c:v>24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252611888562671E-2"/>
          <c:y val="0.10045004957855624"/>
          <c:w val="0.89871071829063909"/>
          <c:h val="0.81577416587541607"/>
        </c:manualLayout>
      </c:layout>
      <c:pie3DChart>
        <c:varyColors val="1"/>
        <c:ser>
          <c:idx val="0"/>
          <c:order val="0"/>
          <c:tx>
            <c:strRef>
              <c:f>Hoja2!$A$123</c:f>
              <c:strCache>
                <c:ptCount val="1"/>
                <c:pt idx="0">
                  <c:v>26. ¿Has actuado en defensa de la persona agredida?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383992315756955"/>
                  <c:y val="-0.133232294852973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328377333064137"/>
                  <c:y val="0.121625435205169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3122035360068998E-2"/>
                  <c:y val="-5.52268244575936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Hoja2!$H$124:$H$126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DN/DA</c:v>
                </c:pt>
              </c:strCache>
            </c:strRef>
          </c:cat>
          <c:val>
            <c:numRef>
              <c:f>Hoja2!$L$124:$L$126</c:f>
              <c:numCache>
                <c:formatCode>General</c:formatCode>
                <c:ptCount val="3"/>
                <c:pt idx="0">
                  <c:v>31</c:v>
                </c:pt>
                <c:pt idx="1">
                  <c:v>34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334925453157767E-2"/>
          <c:y val="6.6722988503398722E-2"/>
          <c:w val="0.90633698479690816"/>
          <c:h val="0.81530557831357298"/>
        </c:manualLayout>
      </c:layout>
      <c:pie3DChart>
        <c:varyColors val="1"/>
        <c:ser>
          <c:idx val="0"/>
          <c:order val="0"/>
          <c:tx>
            <c:strRef>
              <c:f>Hoja2!$A$128</c:f>
              <c:strCache>
                <c:ptCount val="1"/>
                <c:pt idx="0">
                  <c:v>27.- ¿Piensas que hay machismo entre los jóvenes?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3177445856279454E-16"/>
                  <c:y val="-3.83386581469648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3.83386581469649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375561545372867E-2"/>
                  <c:y val="-4.4728434504792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Hoja2!$H$129:$H$131</c:f>
              <c:strCache>
                <c:ptCount val="3"/>
                <c:pt idx="0">
                  <c:v>NO</c:v>
                </c:pt>
                <c:pt idx="1">
                  <c:v>YES</c:v>
                </c:pt>
                <c:pt idx="2">
                  <c:v>DN/DA</c:v>
                </c:pt>
              </c:strCache>
            </c:strRef>
          </c:cat>
          <c:val>
            <c:numRef>
              <c:f>Hoja2!$L$129:$L$131</c:f>
              <c:numCache>
                <c:formatCode>General</c:formatCode>
                <c:ptCount val="3"/>
                <c:pt idx="0">
                  <c:v>13</c:v>
                </c:pt>
                <c:pt idx="1">
                  <c:v>50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0"/>
      <c:rotY val="20"/>
      <c:depthPercent val="100"/>
      <c:rAngAx val="1"/>
    </c:view3D>
    <c:floor>
      <c:thickness val="0"/>
      <c:spPr>
        <a:solidFill>
          <a:schemeClr val="accent1">
            <a:lumMod val="20000"/>
            <a:lumOff val="80000"/>
          </a:schemeClr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1646170041245341E-2"/>
          <c:y val="8.7102315335583047E-2"/>
          <c:w val="0.93063723907349338"/>
          <c:h val="0.663317487117509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Hoja2!$A$133</c:f>
              <c:strCache>
                <c:ptCount val="1"/>
                <c:pt idx="0">
                  <c:v>28.- ¿Qué piensas del racismo y la xenofobia?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5489419149813666E-2"/>
                  <c:y val="-9.103651401953816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277678089896498E-2"/>
                  <c:y val="-6.097341641695008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012194894777789E-2"/>
                  <c:y val="-6.873673606665309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Hoja2!$H$134:$H$136</c:f>
              <c:strCache>
                <c:ptCount val="3"/>
                <c:pt idx="0">
                  <c:v>It is justified because there is too much immigration</c:v>
                </c:pt>
                <c:pt idx="1">
                  <c:v>It is not justified. I consider it to be a scourge within our society</c:v>
                </c:pt>
                <c:pt idx="2">
                  <c:v>DN/DA</c:v>
                </c:pt>
              </c:strCache>
            </c:strRef>
          </c:cat>
          <c:val>
            <c:numRef>
              <c:f>Hoja2!$L$134:$L$136</c:f>
              <c:numCache>
                <c:formatCode>General</c:formatCode>
                <c:ptCount val="3"/>
                <c:pt idx="0">
                  <c:v>16</c:v>
                </c:pt>
                <c:pt idx="1">
                  <c:v>41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1903920"/>
        <c:axId val="418613440"/>
        <c:axId val="0"/>
      </c:bar3DChart>
      <c:catAx>
        <c:axId val="26190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41861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613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619039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5"/>
      <c:rotY val="20"/>
      <c:depthPercent val="100"/>
      <c:rAngAx val="1"/>
    </c:view3D>
    <c:floor>
      <c:thickness val="0"/>
      <c:spPr>
        <a:solidFill>
          <a:schemeClr val="accent6">
            <a:lumMod val="20000"/>
            <a:lumOff val="80000"/>
          </a:schemeClr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518617867791786E-2"/>
          <c:y val="0.14356709000552181"/>
          <c:w val="0.93122475562869056"/>
          <c:h val="0.680287134180011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Hoja2!$A$138</c:f>
              <c:strCache>
                <c:ptCount val="1"/>
                <c:pt idx="0">
                  <c:v>29.  Existen ideologías de derechas y de izquierdas. Señala con una X dónde te situarías ideológicamente hablando.</c:v>
                </c:pt>
              </c:strCache>
            </c:strRef>
          </c:tx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8867083717558146E-3"/>
                  <c:y val="-4.195192423455584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4634433356598482E-3"/>
                  <c:y val="-2.506000873294178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8090549443855E-2"/>
                  <c:y val="-3.550278614345303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184989346196716E-2"/>
                  <c:y val="-4.297704225421916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63100123596872E-2"/>
                  <c:y val="-4.73242886429433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441510162299442E-2"/>
                  <c:y val="-3.974319977293239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Hoja2!$H$138:$H$143</c:f>
              <c:strCache>
                <c:ptCount val="6"/>
                <c:pt idx="0">
                  <c:v>Extreme right</c:v>
                </c:pt>
                <c:pt idx="1">
                  <c:v>Right</c:v>
                </c:pt>
                <c:pt idx="2">
                  <c:v>Moderate /right</c:v>
                </c:pt>
                <c:pt idx="3">
                  <c:v>Moderate / left</c:v>
                </c:pt>
                <c:pt idx="4">
                  <c:v>Left</c:v>
                </c:pt>
                <c:pt idx="5">
                  <c:v>Extreme left</c:v>
                </c:pt>
              </c:strCache>
            </c:strRef>
          </c:cat>
          <c:val>
            <c:numRef>
              <c:f>Hoja2!$L$138:$L$143</c:f>
              <c:numCache>
                <c:formatCode>General</c:formatCode>
                <c:ptCount val="6"/>
                <c:pt idx="0">
                  <c:v>0</c:v>
                </c:pt>
                <c:pt idx="1">
                  <c:v>19</c:v>
                </c:pt>
                <c:pt idx="2">
                  <c:v>10</c:v>
                </c:pt>
                <c:pt idx="3">
                  <c:v>8</c:v>
                </c:pt>
                <c:pt idx="4">
                  <c:v>29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9451480"/>
        <c:axId val="269460496"/>
        <c:axId val="0"/>
      </c:bar3DChart>
      <c:catAx>
        <c:axId val="269451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69460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9460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694514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19365667809807"/>
          <c:y val="0.12446229919878134"/>
          <c:w val="0.65148346995432505"/>
          <c:h val="0.58906515277386773"/>
        </c:manualLayout>
      </c:layout>
      <c:pie3DChart>
        <c:varyColors val="1"/>
        <c:ser>
          <c:idx val="0"/>
          <c:order val="0"/>
          <c:tx>
            <c:strRef>
              <c:f>Hoja2!$A$26</c:f>
              <c:strCache>
                <c:ptCount val="1"/>
                <c:pt idx="0">
                  <c:v>8.-Si pudieras elegir vivir, lo harías en un lugar donde…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282873636946753E-2"/>
                  <c:y val="-3.94823426189954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95595467179659E-2"/>
                  <c:y val="-0.109673173941653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762454564892041E-2"/>
                  <c:y val="-8.0426065135112041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104981825956812E-2"/>
                  <c:y val="-2.63215617459969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Hoja2!$H$27:$H$30</c:f>
              <c:strCache>
                <c:ptCount val="4"/>
                <c:pt idx="0">
                  <c:v>Where there wouldn´t be any immigrants at all</c:v>
                </c:pt>
                <c:pt idx="1">
                  <c:v>Where there were  few immigransts</c:v>
                </c:pt>
                <c:pt idx="2">
                  <c:v>I do not care whether there are or not immigrants.</c:v>
                </c:pt>
                <c:pt idx="3">
                  <c:v>DN/DA</c:v>
                </c:pt>
              </c:strCache>
            </c:strRef>
          </c:cat>
          <c:val>
            <c:numRef>
              <c:f>Hoja2!$L$27:$L$30</c:f>
              <c:numCache>
                <c:formatCode>General</c:formatCode>
                <c:ptCount val="4"/>
                <c:pt idx="0">
                  <c:v>13</c:v>
                </c:pt>
                <c:pt idx="1">
                  <c:v>14</c:v>
                </c:pt>
                <c:pt idx="2">
                  <c:v>36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4932014364112819E-2"/>
          <c:y val="0.7545483278727031"/>
          <c:w val="0.79691372068642186"/>
          <c:h val="0.21913011038129995"/>
        </c:manualLayout>
      </c:layout>
      <c:overlay val="1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sz="1600" b="0" i="1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335058214747737"/>
          <c:y val="0.16775940325658539"/>
          <c:w val="0.68520914187149629"/>
          <c:h val="0.6261319354033279"/>
        </c:manualLayout>
      </c:layout>
      <c:pie3DChart>
        <c:varyColors val="1"/>
        <c:ser>
          <c:idx val="0"/>
          <c:order val="0"/>
          <c:tx>
            <c:strRef>
              <c:f>Hoja2!$A$32</c:f>
              <c:strCache>
                <c:ptCount val="1"/>
                <c:pt idx="0">
                  <c:v>9    ¿Qué inmigrantes consideras que son de tu agrado?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5873221216041398E-2"/>
                  <c:y val="-4.733727810650890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87322121604127E-2"/>
                  <c:y val="7.4950690335305714E-2"/>
                </c:manualLayout>
              </c:layout>
              <c:tx>
                <c:rich>
                  <a:bodyPr/>
                  <a:lstStyle/>
                  <a:p>
                    <a:pPr>
                      <a:defRPr sz="1800" b="0" i="1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fld id="{A72DFA9E-164A-49AD-B58D-9E620F24B1B6}" type="CATEGORYNAME">
                      <a:rPr lang="en-US" sz="1800" i="1"/>
                      <a:pPr>
                        <a:defRPr sz="1800" b="0" i="1" u="none" strike="noStrike" baseline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t>[NOMBRE DE CATEGORÍA]</a:t>
                    </a:fld>
                    <a:endParaRPr lang="es-ES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4148339801638639E-2"/>
                  <c:y val="1.972386587771195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248814144027597E-2"/>
                  <c:y val="-3.944773175542406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Hoja2!$H$32:$H$35</c:f>
              <c:strCache>
                <c:ptCount val="4"/>
                <c:pt idx="0">
                  <c:v>None</c:v>
                </c:pt>
                <c:pt idx="1">
                  <c:v>Those from South America,Africa or Asia.</c:v>
                </c:pt>
                <c:pt idx="2">
                  <c:v>The European ones</c:v>
                </c:pt>
                <c:pt idx="3">
                  <c:v>Others</c:v>
                </c:pt>
              </c:strCache>
            </c:strRef>
          </c:cat>
          <c:val>
            <c:numRef>
              <c:f>Hoja2!$L$32:$L$35</c:f>
              <c:numCache>
                <c:formatCode>General</c:formatCode>
                <c:ptCount val="4"/>
                <c:pt idx="0">
                  <c:v>17</c:v>
                </c:pt>
                <c:pt idx="1">
                  <c:v>20</c:v>
                </c:pt>
                <c:pt idx="2">
                  <c:v>23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868481995869183E-2"/>
          <c:y val="0.14119196794487307"/>
          <c:w val="0.9108270274830067"/>
          <c:h val="0.77825478050204122"/>
        </c:manualLayout>
      </c:layout>
      <c:pie3DChart>
        <c:varyColors val="1"/>
        <c:ser>
          <c:idx val="0"/>
          <c:order val="0"/>
          <c:tx>
            <c:strRef>
              <c:f>Hoja2!$A$36</c:f>
              <c:strCache>
                <c:ptCount val="1"/>
                <c:pt idx="0">
                  <c:v>10   En los últimos 5 años, ¿se ha encontrado personalmente o en su núcleo familiar con la amenaza del paro de larga duración?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9275673218013104"/>
                  <c:y val="-0.2158431410034291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6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301799029112136"/>
                  <c:y val="0.114538505982599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496937882764653E-2"/>
                  <c:y val="-5.46282245827010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Hoja2!$H$37:$H$39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DN/DA</c:v>
                </c:pt>
              </c:strCache>
            </c:strRef>
          </c:cat>
          <c:val>
            <c:numRef>
              <c:f>Hoja2!$L$37:$L$39</c:f>
              <c:numCache>
                <c:formatCode>General</c:formatCode>
                <c:ptCount val="3"/>
                <c:pt idx="0">
                  <c:v>32</c:v>
                </c:pt>
                <c:pt idx="1">
                  <c:v>33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3634303660721E-2"/>
          <c:y val="9.8708125976075214E-2"/>
          <c:w val="0.93118328232248926"/>
          <c:h val="0.80936026130050098"/>
        </c:manualLayout>
      </c:layout>
      <c:pie3DChart>
        <c:varyColors val="1"/>
        <c:ser>
          <c:idx val="0"/>
          <c:order val="0"/>
          <c:tx>
            <c:strRef>
              <c:f>Hoja2!$A$40</c:f>
              <c:strCache>
                <c:ptCount val="1"/>
                <c:pt idx="0">
                  <c:v>11  ¿Piensa que hay demasiados inmigrantes y que deberían ser expulsados?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5.2942790301277021E-2"/>
                  <c:y val="-0.113221525275442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441233493937449E-2"/>
                  <c:y val="5.60238444770674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845166114243133E-2"/>
                  <c:y val="0.189271137430810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762540193471935E-2"/>
                  <c:y val="-7.16820143244806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DN/DA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i="1"/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Hoja2!$H$41:$H$44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IF THEY BREAK THE LAW</c:v>
                </c:pt>
                <c:pt idx="3">
                  <c:v>DA/DA</c:v>
                </c:pt>
              </c:strCache>
            </c:strRef>
          </c:cat>
          <c:val>
            <c:numRef>
              <c:f>Hoja2!$L$41:$L$44</c:f>
              <c:numCache>
                <c:formatCode>General</c:formatCode>
                <c:ptCount val="4"/>
                <c:pt idx="0">
                  <c:v>12</c:v>
                </c:pt>
                <c:pt idx="1">
                  <c:v>30</c:v>
                </c:pt>
                <c:pt idx="2">
                  <c:v>19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243136983551974E-2"/>
          <c:y val="8.5528478381998535E-2"/>
          <c:w val="0.93927624535678678"/>
          <c:h val="0.85427443322833019"/>
        </c:manualLayout>
      </c:layout>
      <c:pie3DChart>
        <c:varyColors val="1"/>
        <c:ser>
          <c:idx val="0"/>
          <c:order val="0"/>
          <c:tx>
            <c:strRef>
              <c:f>Hoja2!$A$46</c:f>
              <c:strCache>
                <c:ptCount val="1"/>
                <c:pt idx="0">
                  <c:v>12  ¿Has tenido amistad o relación con personas inmigrantes?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2735752897168909"/>
                  <c:y val="0.137207611041031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304225046627325E-2"/>
                  <c:y val="0.101635267437800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929685607410173E-2"/>
                  <c:y val="-9.14717406940208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595124111989236E-2"/>
                  <c:y val="-3.81132252891753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Hoja2!$H$46:$H$49</c:f>
              <c:strCache>
                <c:ptCount val="4"/>
                <c:pt idx="0">
                  <c:v>YES</c:v>
                </c:pt>
                <c:pt idx="1">
                  <c:v>NO, never</c:v>
                </c:pt>
                <c:pt idx="2">
                  <c:v>SOMETIMES</c:v>
                </c:pt>
                <c:pt idx="3">
                  <c:v>DN/DA</c:v>
                </c:pt>
              </c:strCache>
            </c:strRef>
          </c:cat>
          <c:val>
            <c:numRef>
              <c:f>Hoja2!$L$46:$L$49</c:f>
              <c:numCache>
                <c:formatCode>General</c:formatCode>
                <c:ptCount val="4"/>
                <c:pt idx="0">
                  <c:v>42</c:v>
                </c:pt>
                <c:pt idx="1">
                  <c:v>13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218757550981616E-2"/>
          <c:y val="7.8530748712668755E-2"/>
          <c:w val="0.94812124334137415"/>
          <c:h val="0.86251533276690173"/>
        </c:manualLayout>
      </c:layout>
      <c:pie3DChart>
        <c:varyColors val="1"/>
        <c:ser>
          <c:idx val="0"/>
          <c:order val="0"/>
          <c:tx>
            <c:strRef>
              <c:f>Hoja2!$A$51</c:f>
              <c:strCache>
                <c:ptCount val="1"/>
                <c:pt idx="0">
                  <c:v>13  ¿Deberían vivir aquí adaptándose a las costumbres occidentales?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2074169900819446E-2"/>
                  <c:y val="-0.102564102564102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772746873652468E-2"/>
                  <c:y val="3.15581854043392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248814144027599E-3"/>
                  <c:y val="-5.12820512820513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i="1"/>
                </a:pPr>
                <a:endParaRPr lang="es-E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Hoja2!$H$51:$H$53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DN/DA</c:v>
                </c:pt>
              </c:strCache>
            </c:strRef>
          </c:cat>
          <c:val>
            <c:numRef>
              <c:f>Hoja2!$L$51:$L$53</c:f>
              <c:numCache>
                <c:formatCode>General</c:formatCode>
                <c:ptCount val="3"/>
                <c:pt idx="0">
                  <c:v>32</c:v>
                </c:pt>
                <c:pt idx="1">
                  <c:v>26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37"/>
      <c:rotY val="20"/>
      <c:depthPercent val="100"/>
      <c:rAngAx val="1"/>
    </c:view3D>
    <c:floor>
      <c:thickness val="0"/>
      <c:spPr>
        <a:solidFill>
          <a:schemeClr val="accent1">
            <a:lumMod val="20000"/>
            <a:lumOff val="80000"/>
          </a:schemeClr>
        </a:solidFill>
        <a:ln w="3175">
          <a:solidFill>
            <a:schemeClr val="accent1">
              <a:lumMod val="40000"/>
              <a:lumOff val="60000"/>
            </a:schemeClr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6868932035298643E-2"/>
          <c:y val="0.10596021268920471"/>
          <c:w val="0.88447881704182651"/>
          <c:h val="0.676105653893161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Hoja2!$A$55</c:f>
              <c:strCache>
                <c:ptCount val="1"/>
                <c:pt idx="0">
                  <c:v>14   En su opinión, ¿cuáles son los mayores problemas que amenazan a la juventud?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7267896493533328E-3"/>
                  <c:y val="-6.521641895354796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288377762611492E-2"/>
                  <c:y val="-6.463340011492635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91623799288999E-2"/>
                  <c:y val="-2.359129665004891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217233195139012E-2"/>
                  <c:y val="-7.626271568124992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659804490803515E-2"/>
                  <c:y val="-6.6210066936899126E-2"/>
                </c:manualLayout>
              </c:layout>
              <c:tx>
                <c:rich>
                  <a:bodyPr/>
                  <a:lstStyle/>
                  <a:p>
                    <a:pPr>
                      <a:defRPr sz="1400" b="0" i="1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400" i="1"/>
                      <a:t>7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97861554498443E-2"/>
                  <c:y val="-7.33150072217304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1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1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Hoja2!$H$55:$H$60</c:f>
              <c:strCache>
                <c:ptCount val="6"/>
                <c:pt idx="0">
                  <c:v>Unemployment</c:v>
                </c:pt>
                <c:pt idx="1">
                  <c:v>Immigration and racism</c:v>
                </c:pt>
                <c:pt idx="2">
                  <c:v>Proffesional future</c:v>
                </c:pt>
                <c:pt idx="3">
                  <c:v>Gender violence</c:v>
                </c:pt>
                <c:pt idx="4">
                  <c:v>Others</c:v>
                </c:pt>
                <c:pt idx="5">
                  <c:v>DN/DA</c:v>
                </c:pt>
              </c:strCache>
            </c:strRef>
          </c:cat>
          <c:val>
            <c:numRef>
              <c:f>Hoja2!$L$55:$L$60</c:f>
              <c:numCache>
                <c:formatCode>General</c:formatCode>
                <c:ptCount val="6"/>
                <c:pt idx="0">
                  <c:v>16</c:v>
                </c:pt>
                <c:pt idx="1">
                  <c:v>5</c:v>
                </c:pt>
                <c:pt idx="2">
                  <c:v>27</c:v>
                </c:pt>
                <c:pt idx="3">
                  <c:v>15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708432"/>
        <c:axId val="226711176"/>
        <c:axId val="0"/>
      </c:bar3DChart>
      <c:catAx>
        <c:axId val="22670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660000" vert="horz"/>
          <a:lstStyle/>
          <a:p>
            <a:pPr>
              <a:defRPr sz="16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26711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6711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226708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3175">
      <a:noFill/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141364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787256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085636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012819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29911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023837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313538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138474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935523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530255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723848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BE2E-9D02-499F-835E-465FADBAE479}" type="datetimeFigureOut">
              <a:rPr lang="es-ES" smtClean="0"/>
              <a:t>21/09/2017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ABDA8-9F45-4855-8CEA-F7B8826169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83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58887"/>
            <a:ext cx="9144000" cy="1151075"/>
          </a:xfrm>
        </p:spPr>
        <p:txBody>
          <a:bodyPr/>
          <a:lstStyle/>
          <a:p>
            <a:r>
              <a:rPr lang="es-ES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SURVEY RESULTS</a:t>
            </a:r>
            <a:endParaRPr lang="es-ES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n 3" descr="E:\Logo Jardines de Puerta Oscur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33" y="4701623"/>
            <a:ext cx="2658510" cy="8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633062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immigrants living in Spain adopt Western customs or should they keep their own habits?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5521" y="4480433"/>
            <a:ext cx="44040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Yes, most of them think immigrants should adapt themselves to the country they live in.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16896"/>
              </p:ext>
            </p:extLst>
          </p:nvPr>
        </p:nvGraphicFramePr>
        <p:xfrm>
          <a:off x="669701" y="1352281"/>
          <a:ext cx="3168203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300767"/>
                <a:gridCol w="798490"/>
                <a:gridCol w="1068946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45,07%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36,62%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18,31%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131430392"/>
              </p:ext>
            </p:extLst>
          </p:nvPr>
        </p:nvGraphicFramePr>
        <p:xfrm>
          <a:off x="4713668" y="1236372"/>
          <a:ext cx="6903076" cy="515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060431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are the worst difficulties that youth has to face nowadays?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5521" y="4480433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agree that their professional future is the hardest challenge.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563872"/>
              </p:ext>
            </p:extLst>
          </p:nvPr>
        </p:nvGraphicFramePr>
        <p:xfrm>
          <a:off x="398705" y="1184856"/>
          <a:ext cx="3632382" cy="30351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64946"/>
                <a:gridCol w="785611"/>
                <a:gridCol w="1081825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Unemployment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22,54%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Immigration</a:t>
                      </a: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racism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7,04%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Proffesional future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38,03%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Gender violence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21,13%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9,86%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1,41%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559788058"/>
              </p:ext>
            </p:extLst>
          </p:nvPr>
        </p:nvGraphicFramePr>
        <p:xfrm>
          <a:off x="4803820" y="1007165"/>
          <a:ext cx="6863607" cy="5200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61024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are a student, do you expect to complete your studies?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2795" y="4802405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are determined to complete their studies.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5022"/>
              </p:ext>
            </p:extLst>
          </p:nvPr>
        </p:nvGraphicFramePr>
        <p:xfrm>
          <a:off x="463639" y="1519706"/>
          <a:ext cx="3606085" cy="17737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6378"/>
                <a:gridCol w="695459"/>
                <a:gridCol w="824248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Yes, I am very interested in finishing my studies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67,61%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I realise it is very difficult.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23,94%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8,45%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230048021"/>
              </p:ext>
            </p:extLst>
          </p:nvPr>
        </p:nvGraphicFramePr>
        <p:xfrm>
          <a:off x="4919730" y="1303750"/>
          <a:ext cx="7057622" cy="529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86189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finish your studies, do you hope to find a job related to your education?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9764" y="4647859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are confident about having a job related to their qualifications.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438009"/>
              </p:ext>
            </p:extLst>
          </p:nvPr>
        </p:nvGraphicFramePr>
        <p:xfrm>
          <a:off x="463639" y="1519706"/>
          <a:ext cx="3915178" cy="14138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65210"/>
                <a:gridCol w="755070"/>
                <a:gridCol w="894898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66,20%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I believe it is really difficult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26,76%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7,04%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638131253"/>
              </p:ext>
            </p:extLst>
          </p:nvPr>
        </p:nvGraphicFramePr>
        <p:xfrm>
          <a:off x="4855335" y="1007165"/>
          <a:ext cx="6722772" cy="5213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06367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your opinion about people who must leave their own countries due to different reasons?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2287" y="5230954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believe people are free to choose where to live and work.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18788"/>
              </p:ext>
            </p:extLst>
          </p:nvPr>
        </p:nvGraphicFramePr>
        <p:xfrm>
          <a:off x="463639" y="1519706"/>
          <a:ext cx="3915178" cy="31453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65210"/>
                <a:gridCol w="755070"/>
                <a:gridCol w="894898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They should be free to do it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53,52%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they belong to the European Union they could move freely around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12,68%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they belong to developing countries they should fulfil the requirements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22,54%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11,27%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059499332"/>
              </p:ext>
            </p:extLst>
          </p:nvPr>
        </p:nvGraphicFramePr>
        <p:xfrm>
          <a:off x="5009322" y="1202463"/>
          <a:ext cx="6983895" cy="527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84488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think about people who hate immigrants?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2287" y="5230954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majority think that they are ignorant and racist.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1269"/>
              </p:ext>
            </p:extLst>
          </p:nvPr>
        </p:nvGraphicFramePr>
        <p:xfrm>
          <a:off x="463639" y="1519706"/>
          <a:ext cx="3915178" cy="28405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65210"/>
                <a:gridCol w="755070"/>
                <a:gridCol w="894898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are complete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ignorants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40,85%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They feel mistrust them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21,13%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They don’t understand the immigration problem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11,27%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They are racists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26,76%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22879918"/>
              </p:ext>
            </p:extLst>
          </p:nvPr>
        </p:nvGraphicFramePr>
        <p:xfrm>
          <a:off x="4855335" y="1007164"/>
          <a:ext cx="6854713" cy="5625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30609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you believe that there are social groups who are not assisted by the government such as immigrants, unemployed, poor people, </a:t>
            </a:r>
            <a:r>
              <a:rPr lang="en-US" sz="2400" b="1" i="1" cap="small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2287" y="5230954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claim that locals should be helped first.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89453"/>
              </p:ext>
            </p:extLst>
          </p:nvPr>
        </p:nvGraphicFramePr>
        <p:xfrm>
          <a:off x="463639" y="1519706"/>
          <a:ext cx="3915178" cy="272450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65210"/>
                <a:gridCol w="755070"/>
                <a:gridCol w="894898"/>
              </a:tblGrid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Those who are in need 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33,80%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Social protection should be reduced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9,86%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Social protection should be increase only for locals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21,13%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should be increased for everybody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18,31%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 DA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16,90%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490373460"/>
              </p:ext>
            </p:extLst>
          </p:nvPr>
        </p:nvGraphicFramePr>
        <p:xfrm>
          <a:off x="4893972" y="1171561"/>
          <a:ext cx="6877318" cy="535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125272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You watch TV each day: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9408" y="4445343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Young people interviewed do not spend too much time watching TV. 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14383"/>
              </p:ext>
            </p:extLst>
          </p:nvPr>
        </p:nvGraphicFramePr>
        <p:xfrm>
          <a:off x="888642" y="1558343"/>
          <a:ext cx="3348505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441130"/>
                <a:gridCol w="847723"/>
                <a:gridCol w="1059652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0-2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hours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47,89%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2-4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hours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35,21%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than 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16,90%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895996444"/>
              </p:ext>
            </p:extLst>
          </p:nvPr>
        </p:nvGraphicFramePr>
        <p:xfrm>
          <a:off x="5022762" y="1293297"/>
          <a:ext cx="6838680" cy="4940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599109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use your mobile phone or PC: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9408" y="4445343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use of mobile phones is widespread among young people.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85381"/>
              </p:ext>
            </p:extLst>
          </p:nvPr>
        </p:nvGraphicFramePr>
        <p:xfrm>
          <a:off x="888642" y="1558343"/>
          <a:ext cx="3348505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441130"/>
                <a:gridCol w="847723"/>
                <a:gridCol w="1059652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time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60,56%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32,39%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Seldom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7,04%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028554765"/>
              </p:ext>
            </p:extLst>
          </p:nvPr>
        </p:nvGraphicFramePr>
        <p:xfrm>
          <a:off x="4945488" y="1252733"/>
          <a:ext cx="6689702" cy="510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799148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Which social networking sites do you visit?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9408" y="4445343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Facebook, </a:t>
            </a:r>
            <a:r>
              <a:rPr lang="en-US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Instagram</a:t>
            </a: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Twitter are the most frequently used.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80147"/>
              </p:ext>
            </p:extLst>
          </p:nvPr>
        </p:nvGraphicFramePr>
        <p:xfrm>
          <a:off x="572105" y="1558343"/>
          <a:ext cx="3665043" cy="202935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77362"/>
                <a:gridCol w="927859"/>
                <a:gridCol w="1159822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Facebook, </a:t>
                      </a:r>
                      <a:r>
                        <a:rPr lang="es-ES" sz="18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twiter</a:t>
                      </a: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" sz="18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instagram</a:t>
                      </a: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42,25%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E-mails </a:t>
                      </a:r>
                      <a:r>
                        <a:rPr lang="es-ES" sz="18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14,08%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of them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35,21%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8,45%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400294601"/>
              </p:ext>
            </p:extLst>
          </p:nvPr>
        </p:nvGraphicFramePr>
        <p:xfrm>
          <a:off x="4703503" y="1311965"/>
          <a:ext cx="7210201" cy="507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100836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5086" y="1278206"/>
            <a:ext cx="11176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survey has been carried out during April and May 2017, addressed to people who are between 16 and 25 years old. They live in </a:t>
            </a:r>
            <a:r>
              <a:rPr lang="en-US" sz="2400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Málaga</a:t>
            </a:r>
            <a:r>
              <a:rPr lang="en-US" sz="24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are mostly Spanish.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survey has been answered by 71 people, 32 male and 39 female.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education level of the people interviewed is Compulsory </a:t>
            </a:r>
            <a:r>
              <a:rPr lang="en-US" sz="2400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Seconday</a:t>
            </a:r>
            <a:r>
              <a:rPr lang="en-US" sz="24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Education (43%), then Secondary and Vocational Training (25,35%) and finally University Graduates. It is shocking that there are 14,08 % people with no education at all.</a:t>
            </a:r>
          </a:p>
        </p:txBody>
      </p:sp>
    </p:spTree>
    <p:extLst>
      <p:ext uri="{BB962C8B-B14F-4D97-AF65-F5344CB8AC3E}">
        <p14:creationId xmlns:p14="http://schemas.microsoft.com/office/powerpoint/2010/main" val="168128527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case you live at home with your parents, how many members are there including yourself? Say the number: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9408" y="4445343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Families are composed up of four members as an average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94560"/>
              </p:ext>
            </p:extLst>
          </p:nvPr>
        </p:nvGraphicFramePr>
        <p:xfrm>
          <a:off x="572105" y="1558343"/>
          <a:ext cx="3665043" cy="160852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77362"/>
                <a:gridCol w="927859"/>
                <a:gridCol w="1159822"/>
              </a:tblGrid>
              <a:tr h="402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25,76%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40,91%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more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27,27%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090917779"/>
              </p:ext>
            </p:extLst>
          </p:nvPr>
        </p:nvGraphicFramePr>
        <p:xfrm>
          <a:off x="5247861" y="1211386"/>
          <a:ext cx="6652591" cy="4738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502553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perceive the economic situation as: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2661" y="4882665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economy situation is perceived as a good one in general.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20938"/>
              </p:ext>
            </p:extLst>
          </p:nvPr>
        </p:nvGraphicFramePr>
        <p:xfrm>
          <a:off x="572105" y="1558343"/>
          <a:ext cx="3665043" cy="287101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48243"/>
                <a:gridCol w="956978"/>
                <a:gridCol w="1159822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endParaRPr lang="es-ES" sz="1800" b="0" i="0" u="sng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67,61%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Regular, (</a:t>
                      </a: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pensioners</a:t>
                      </a: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unemployed</a:t>
                      </a: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s-ES" sz="1800" b="0" i="0" u="sng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28,17%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u="sng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Bad (unemployed relative with no income)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u="sng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4,23%</a:t>
                      </a:r>
                      <a:endParaRPr lang="es-ES" sz="1800" b="0" i="0" u="sng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Very</a:t>
                      </a: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bad</a:t>
                      </a: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" sz="1800" b="0" i="0" u="sng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critical</a:t>
                      </a:r>
                      <a:endParaRPr lang="es-ES" sz="1800" b="0" i="0" u="sng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0" i="0" u="sng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800" b="0" i="0" u="sng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1800" b="0" i="0" u="sng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es-ES" sz="1800" b="0" i="0" u="sng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614583351"/>
              </p:ext>
            </p:extLst>
          </p:nvPr>
        </p:nvGraphicFramePr>
        <p:xfrm>
          <a:off x="5141843" y="1266618"/>
          <a:ext cx="6838122" cy="4842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72344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you ever witnessed an oral or physical attack against a woman?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25540" y="4663724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Half of the interviewees have witnessed an oral or physical attack against a woman.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987953"/>
              </p:ext>
            </p:extLst>
          </p:nvPr>
        </p:nvGraphicFramePr>
        <p:xfrm>
          <a:off x="572104" y="1558343"/>
          <a:ext cx="3291557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02150"/>
                <a:gridCol w="759853"/>
                <a:gridCol w="1429554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61,97%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33,80%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4,23%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121940958"/>
              </p:ext>
            </p:extLst>
          </p:nvPr>
        </p:nvGraphicFramePr>
        <p:xfrm>
          <a:off x="5112913" y="1299625"/>
          <a:ext cx="6478073" cy="497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494424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you ever defended a battered person?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25540" y="4663724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have defended the battered person at least once.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14093"/>
              </p:ext>
            </p:extLst>
          </p:nvPr>
        </p:nvGraphicFramePr>
        <p:xfrm>
          <a:off x="572104" y="1558343"/>
          <a:ext cx="3291557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02150"/>
                <a:gridCol w="759853"/>
                <a:gridCol w="1429554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43,66%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47,89%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8,45%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108568016"/>
              </p:ext>
            </p:extLst>
          </p:nvPr>
        </p:nvGraphicFramePr>
        <p:xfrm>
          <a:off x="4958366" y="1380388"/>
          <a:ext cx="6577616" cy="4801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551362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</a:t>
            </a:r>
            <a:r>
              <a:rPr lang="en-US" sz="26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there is machismo /chauvinism among young people?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38454" y="4489552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agree on the fact that there is too much chauvinism and machismo.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18292"/>
              </p:ext>
            </p:extLst>
          </p:nvPr>
        </p:nvGraphicFramePr>
        <p:xfrm>
          <a:off x="572104" y="1558343"/>
          <a:ext cx="3291557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02150"/>
                <a:gridCol w="759853"/>
                <a:gridCol w="1429554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4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18,31%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70,42%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24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4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11,27%</a:t>
                      </a:r>
                      <a:endParaRPr lang="es-ES" sz="24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511009575"/>
              </p:ext>
            </p:extLst>
          </p:nvPr>
        </p:nvGraphicFramePr>
        <p:xfrm>
          <a:off x="4729635" y="1390196"/>
          <a:ext cx="6706991" cy="4894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901687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your opinion about racism and xenophobia?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6511" y="3081665"/>
            <a:ext cx="27660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believe it is justified because there are a great number of immigrants.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80429"/>
              </p:ext>
            </p:extLst>
          </p:nvPr>
        </p:nvGraphicFramePr>
        <p:xfrm>
          <a:off x="673704" y="1007165"/>
          <a:ext cx="9341153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6714067"/>
                <a:gridCol w="1509486"/>
                <a:gridCol w="1117600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is justified because there is too much immigration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22,54%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is not justified. I consider it to be a scourge within our society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57,75%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19,72%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629278416"/>
              </p:ext>
            </p:extLst>
          </p:nvPr>
        </p:nvGraphicFramePr>
        <p:xfrm>
          <a:off x="3367314" y="2547709"/>
          <a:ext cx="8536805" cy="4099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975253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7022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liberal (left) and conservative (right) ideologies. Note down with an X which position you occupy: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52968" y="4823380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people interviewed are liberal.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863944"/>
              </p:ext>
            </p:extLst>
          </p:nvPr>
        </p:nvGraphicFramePr>
        <p:xfrm>
          <a:off x="572103" y="1398685"/>
          <a:ext cx="3291557" cy="26202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50182"/>
                <a:gridCol w="667657"/>
                <a:gridCol w="873718"/>
              </a:tblGrid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Extreme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Right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28,79%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/right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15,15%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/ left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12,12%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Left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43,94%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Extreme </a:t>
                      </a: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left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8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8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es-ES" sz="18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716662411"/>
              </p:ext>
            </p:extLst>
          </p:nvPr>
        </p:nvGraphicFramePr>
        <p:xfrm>
          <a:off x="4920343" y="1212317"/>
          <a:ext cx="6758123" cy="524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311355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4" y="386366"/>
            <a:ext cx="2954868" cy="469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14047" y="1035151"/>
            <a:ext cx="1114074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can infer from the answers that most young people in </a:t>
            </a:r>
            <a:r>
              <a:rPr lang="en-US" sz="2000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Málaga</a:t>
            </a: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percieve</a:t>
            </a: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immigration as a normal phenomenon; therefore, they connect with immigrants without feeling threatened by them or their future </a:t>
            </a:r>
            <a:r>
              <a:rPr lang="en-US" sz="2000" b="1" i="1" kern="5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jobs.Most</a:t>
            </a: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people interviewed are liberal</a:t>
            </a:r>
            <a:r>
              <a:rPr lang="en-US" sz="2000" b="1" i="1" kern="5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Regarding their expectations they believe that having an education will provide them with work opportunities</a:t>
            </a:r>
            <a:r>
              <a:rPr lang="en-US" sz="2000" b="1" i="1" kern="5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the other hand, it is a fact that young people are constantly using their smart phones to communicate and to obtain information. They don’t use any other source of information. Social net-working sites are absolutely preferred</a:t>
            </a:r>
            <a:r>
              <a:rPr lang="en-US" sz="2000" b="1" i="1" kern="5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Regarding gender violence, most interviewees have witnessed some kind of violent acts, but they haven’t participated in it. They also claim that there are many chauvinist / machismo attitudes among Young people</a:t>
            </a:r>
            <a:r>
              <a:rPr lang="en-US" sz="2000" b="1" i="1" kern="5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i="1" kern="5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talking about politics, most situate themselves as liberal. No one situate themselves as being extremely left or right.</a:t>
            </a:r>
            <a:endParaRPr lang="es-ES" sz="2000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15886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4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4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4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920" y="492370"/>
            <a:ext cx="11198791" cy="534571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your </a:t>
            </a: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opinion</a:t>
            </a:r>
            <a:r>
              <a:rPr lang="en-US" sz="2400" b="1" i="1" cap="small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are there too many immigrants in your town</a:t>
            </a: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0" indent="0">
              <a:buNone/>
            </a:pP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840519"/>
              </p:ext>
            </p:extLst>
          </p:nvPr>
        </p:nvGraphicFramePr>
        <p:xfrm>
          <a:off x="1082267" y="1615297"/>
          <a:ext cx="3542437" cy="186100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79230"/>
                <a:gridCol w="1009410"/>
                <a:gridCol w="1353797"/>
              </a:tblGrid>
              <a:tr h="62033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</a:rPr>
                        <a:t>NO</a:t>
                      </a:r>
                      <a:endParaRPr lang="es-ES" sz="2000" kern="5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</a:rPr>
                        <a:t>24</a:t>
                      </a:r>
                      <a:endParaRPr lang="es-ES" sz="2000" kern="5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</a:rPr>
                        <a:t>33,80%</a:t>
                      </a:r>
                      <a:endParaRPr lang="es-ES" sz="2000" kern="5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033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</a:rPr>
                        <a:t>YES</a:t>
                      </a:r>
                      <a:endParaRPr lang="es-ES" sz="2000" kern="5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</a:rPr>
                        <a:t>38</a:t>
                      </a:r>
                      <a:endParaRPr lang="es-ES" sz="2000" kern="5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</a:rPr>
                        <a:t>53,52%</a:t>
                      </a:r>
                      <a:endParaRPr lang="es-ES" sz="2000" kern="5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2033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</a:rPr>
                        <a:t>DN/DA</a:t>
                      </a:r>
                      <a:endParaRPr lang="es-ES" sz="2000" kern="5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</a:rPr>
                        <a:t>9</a:t>
                      </a:r>
                      <a:endParaRPr lang="es-ES" sz="2000" kern="5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</a:rPr>
                        <a:t>12,68%</a:t>
                      </a:r>
                      <a:endParaRPr lang="es-ES" sz="2000" kern="50" dirty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68258468"/>
              </p:ext>
            </p:extLst>
          </p:nvPr>
        </p:nvGraphicFramePr>
        <p:xfrm>
          <a:off x="5008098" y="1501932"/>
          <a:ext cx="6618355" cy="4828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ángulo 5"/>
          <p:cNvSpPr/>
          <p:nvPr/>
        </p:nvSpPr>
        <p:spPr>
          <a:xfrm>
            <a:off x="632138" y="4369749"/>
            <a:ext cx="41508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people think there are too many immigrants.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2350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920" y="492370"/>
            <a:ext cx="11198791" cy="628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you ever had any feelings of enmity or distrust against an immigrant person?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78920" y="4730357"/>
            <a:ext cx="44040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say they have never had any feeling of enmity or distrust against immigrants.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15763"/>
              </p:ext>
            </p:extLst>
          </p:nvPr>
        </p:nvGraphicFramePr>
        <p:xfrm>
          <a:off x="732758" y="1456644"/>
          <a:ext cx="3336965" cy="160852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7452"/>
                <a:gridCol w="713713"/>
                <a:gridCol w="1095800"/>
              </a:tblGrid>
              <a:tr h="40213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Yes, </a:t>
                      </a:r>
                      <a:r>
                        <a:rPr lang="es-ES" sz="2000" kern="0" dirty="0" err="1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Always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16,90%</a:t>
                      </a:r>
                      <a:endParaRPr lang="es-ES" sz="2000" kern="5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 err="1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Sometimes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  <a:endParaRPr lang="es-ES" sz="2000" kern="5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19,72%</a:t>
                      </a:r>
                      <a:endParaRPr lang="es-ES" sz="2000" kern="5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Seldom</a:t>
                      </a:r>
                      <a:endParaRPr lang="es-ES" sz="2000" kern="5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28,17%</a:t>
                      </a:r>
                      <a:endParaRPr lang="es-ES" sz="2000" kern="5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 err="1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Never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kern="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35,21%</a:t>
                      </a:r>
                      <a:endParaRPr lang="es-ES" sz="2000" kern="5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509529853"/>
              </p:ext>
            </p:extLst>
          </p:nvPr>
        </p:nvGraphicFramePr>
        <p:xfrm>
          <a:off x="4783015" y="1244446"/>
          <a:ext cx="6890197" cy="4963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43172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920" y="492370"/>
            <a:ext cx="11198791" cy="6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could choose where to live, would you live in a place: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78920" y="5472479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wouldn’t mind living next to immigrants.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88666"/>
              </p:ext>
            </p:extLst>
          </p:nvPr>
        </p:nvGraphicFramePr>
        <p:xfrm>
          <a:off x="484938" y="1120462"/>
          <a:ext cx="3690803" cy="37549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89417"/>
                <a:gridCol w="789392"/>
                <a:gridCol w="1211994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Where there wouldn´t be any immigrants at all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18,31%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Where there were  few immigransts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19,72%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do not care whether there are or not immigrants.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50,70%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11,27%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27734681"/>
              </p:ext>
            </p:extLst>
          </p:nvPr>
        </p:nvGraphicFramePr>
        <p:xfrm>
          <a:off x="5166939" y="1120462"/>
          <a:ext cx="6773269" cy="4813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833112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4" y="440855"/>
            <a:ext cx="5249148" cy="460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like immigrants?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75889" y="4210350"/>
            <a:ext cx="44040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prefer European immigrants generally speaking but there is 24% who do not tolerate any immigrants at all.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29265"/>
              </p:ext>
            </p:extLst>
          </p:nvPr>
        </p:nvGraphicFramePr>
        <p:xfrm>
          <a:off x="572104" y="1365160"/>
          <a:ext cx="3690803" cy="232826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89417"/>
                <a:gridCol w="789392"/>
                <a:gridCol w="1211994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23,94%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Those from South America, Africa or Asia.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28,17%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European ones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32,39%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15,49%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144071037"/>
              </p:ext>
            </p:extLst>
          </p:nvPr>
        </p:nvGraphicFramePr>
        <p:xfrm>
          <a:off x="4945488" y="1210612"/>
          <a:ext cx="6735650" cy="4908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885064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440855"/>
            <a:ext cx="10864523" cy="5663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 the last 5 years, have you or anybody in your family been threatened by unemployment?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72103" y="4210350"/>
            <a:ext cx="44040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45% of the people have been threatened by unemployment, which is a terrible situation nowadays.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82558"/>
              </p:ext>
            </p:extLst>
          </p:nvPr>
        </p:nvGraphicFramePr>
        <p:xfrm>
          <a:off x="820516" y="1622737"/>
          <a:ext cx="3070211" cy="12063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405349"/>
                <a:gridCol w="656659"/>
                <a:gridCol w="1008203"/>
              </a:tblGrid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45,07%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46,48%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8,45%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330302084"/>
              </p:ext>
            </p:extLst>
          </p:nvPr>
        </p:nvGraphicFramePr>
        <p:xfrm>
          <a:off x="5580659" y="1199307"/>
          <a:ext cx="6069496" cy="490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428942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consider that there are too many immigrants and that they should be expelled from the country?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17556" y="4493685"/>
            <a:ext cx="4404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if they break the law.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954882"/>
              </p:ext>
            </p:extLst>
          </p:nvPr>
        </p:nvGraphicFramePr>
        <p:xfrm>
          <a:off x="399246" y="1390917"/>
          <a:ext cx="3979570" cy="18159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189407"/>
                <a:gridCol w="798490"/>
                <a:gridCol w="991673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16,90%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42,25%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THEY BREAK THE LAW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26,76%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14,08%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796428425"/>
              </p:ext>
            </p:extLst>
          </p:nvPr>
        </p:nvGraphicFramePr>
        <p:xfrm>
          <a:off x="4821651" y="1353958"/>
          <a:ext cx="7001155" cy="5188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587755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103" y="386366"/>
            <a:ext cx="10864523" cy="620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cap="small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have friends who are immigrants or whose origin is not Spanish?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5521" y="4480433"/>
            <a:ext cx="440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i="1" kern="50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Most people have relationships with immigrants.</a:t>
            </a:r>
            <a:endParaRPr lang="es-ES" b="1" i="1" kern="50" dirty="0"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00895"/>
              </p:ext>
            </p:extLst>
          </p:nvPr>
        </p:nvGraphicFramePr>
        <p:xfrm>
          <a:off x="572103" y="1390917"/>
          <a:ext cx="3690804" cy="160852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30539"/>
                <a:gridCol w="740550"/>
                <a:gridCol w="919715"/>
              </a:tblGrid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59,15%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NO, never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18,31%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14,08%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  <a:tr h="402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DN/DA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i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2000" b="0" i="0" kern="5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ES" sz="2000" b="0" i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8,45%</a:t>
                      </a:r>
                      <a:endParaRPr lang="es-ES" sz="2000" b="0" i="0" kern="50" dirty="0">
                        <a:effectLst/>
                        <a:latin typeface="+mn-lt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068400553"/>
              </p:ext>
            </p:extLst>
          </p:nvPr>
        </p:nvGraphicFramePr>
        <p:xfrm>
          <a:off x="4597757" y="1338141"/>
          <a:ext cx="6980349" cy="4998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09888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Graphic spid="8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1500</Words>
  <Application>Microsoft Office PowerPoint</Application>
  <PresentationFormat>Panorámica</PresentationFormat>
  <Paragraphs>417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SimSun</vt:lpstr>
      <vt:lpstr>Arial</vt:lpstr>
      <vt:lpstr>Calibri</vt:lpstr>
      <vt:lpstr>Calibri Light</vt:lpstr>
      <vt:lpstr>Mangal</vt:lpstr>
      <vt:lpstr>Times New Roman</vt:lpstr>
      <vt:lpstr>Verdana</vt:lpstr>
      <vt:lpstr>Tema de Office</vt:lpstr>
      <vt:lpstr>SURVEY RESULTS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RESULTS</dc:title>
  <dc:creator>Loli Castillo</dc:creator>
  <cp:lastModifiedBy>Loli Castillo</cp:lastModifiedBy>
  <cp:revision>31</cp:revision>
  <dcterms:created xsi:type="dcterms:W3CDTF">2017-09-21T19:44:20Z</dcterms:created>
  <dcterms:modified xsi:type="dcterms:W3CDTF">2017-09-21T23:13:20Z</dcterms:modified>
</cp:coreProperties>
</file>